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78" r:id="rId1"/>
    <p:sldMasterId id="2147483683" r:id="rId2"/>
  </p:sldMasterIdLst>
  <p:notesMasterIdLst>
    <p:notesMasterId r:id="rId18"/>
  </p:notesMasterIdLst>
  <p:handoutMasterIdLst>
    <p:handoutMasterId r:id="rId19"/>
  </p:handoutMasterIdLst>
  <p:sldIdLst>
    <p:sldId id="973" r:id="rId3"/>
    <p:sldId id="1081" r:id="rId4"/>
    <p:sldId id="1237" r:id="rId5"/>
    <p:sldId id="1254" r:id="rId6"/>
    <p:sldId id="1245" r:id="rId7"/>
    <p:sldId id="1246" r:id="rId8"/>
    <p:sldId id="1255" r:id="rId9"/>
    <p:sldId id="1247" r:id="rId10"/>
    <p:sldId id="1248" r:id="rId11"/>
    <p:sldId id="1249" r:id="rId12"/>
    <p:sldId id="1251" r:id="rId13"/>
    <p:sldId id="1252" r:id="rId14"/>
    <p:sldId id="1250" r:id="rId15"/>
    <p:sldId id="1253" r:id="rId16"/>
    <p:sldId id="1035" r:id="rId17"/>
  </p:sldIdLst>
  <p:sldSz cx="9144000" cy="6858000" type="screen4x3"/>
  <p:notesSz cx="6797675" cy="9926638"/>
  <p:defaultTextStyle>
    <a:defPPr>
      <a:defRPr lang="ko-KR"/>
    </a:defPPr>
    <a:lvl1pPr algn="l" rtl="0" fontAlgn="base" latinLnBrk="1">
      <a:lnSpc>
        <a:spcPct val="160000"/>
      </a:lnSpc>
      <a:spcBef>
        <a:spcPct val="50000"/>
      </a:spcBef>
      <a:spcAft>
        <a:spcPct val="0"/>
      </a:spcAft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1pPr>
    <a:lvl2pPr marL="457200" algn="l" rtl="0" fontAlgn="base" latinLnBrk="1">
      <a:lnSpc>
        <a:spcPct val="160000"/>
      </a:lnSpc>
      <a:spcBef>
        <a:spcPct val="50000"/>
      </a:spcBef>
      <a:spcAft>
        <a:spcPct val="0"/>
      </a:spcAft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2pPr>
    <a:lvl3pPr marL="914400" algn="l" rtl="0" fontAlgn="base" latinLnBrk="1">
      <a:lnSpc>
        <a:spcPct val="160000"/>
      </a:lnSpc>
      <a:spcBef>
        <a:spcPct val="50000"/>
      </a:spcBef>
      <a:spcAft>
        <a:spcPct val="0"/>
      </a:spcAft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3pPr>
    <a:lvl4pPr marL="1371600" algn="l" rtl="0" fontAlgn="base" latinLnBrk="1">
      <a:lnSpc>
        <a:spcPct val="160000"/>
      </a:lnSpc>
      <a:spcBef>
        <a:spcPct val="50000"/>
      </a:spcBef>
      <a:spcAft>
        <a:spcPct val="0"/>
      </a:spcAft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4pPr>
    <a:lvl5pPr marL="1828800" algn="l" rtl="0" fontAlgn="base" latinLnBrk="1">
      <a:lnSpc>
        <a:spcPct val="160000"/>
      </a:lnSpc>
      <a:spcBef>
        <a:spcPct val="50000"/>
      </a:spcBef>
      <a:spcAft>
        <a:spcPct val="0"/>
      </a:spcAft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5pPr>
    <a:lvl6pPr marL="2286000" algn="l" defTabSz="914400" rtl="0" eaLnBrk="1" latinLnBrk="1" hangingPunct="1"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6pPr>
    <a:lvl7pPr marL="2743200" algn="l" defTabSz="914400" rtl="0" eaLnBrk="1" latinLnBrk="1" hangingPunct="1"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7pPr>
    <a:lvl8pPr marL="3200400" algn="l" defTabSz="914400" rtl="0" eaLnBrk="1" latinLnBrk="1" hangingPunct="1"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8pPr>
    <a:lvl9pPr marL="3657600" algn="l" defTabSz="914400" rtl="0" eaLnBrk="1" latinLnBrk="1" hangingPunct="1">
      <a:defRPr sz="2000" kern="1200">
        <a:solidFill>
          <a:srgbClr val="FF0066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HY헤드라인M" pitchFamily="18" charset="-127"/>
        <a:ea typeface="HY헤드라인M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FF"/>
    <a:srgbClr val="FFFFFF"/>
    <a:srgbClr val="00FFFF"/>
    <a:srgbClr val="FF0000"/>
    <a:srgbClr val="00FFCC"/>
    <a:srgbClr val="FF0066"/>
    <a:srgbClr val="CCECFF"/>
    <a:srgbClr val="D60093"/>
    <a:srgbClr val="990033"/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0" autoAdjust="0"/>
    <p:restoredTop sz="94634" autoAdjust="0"/>
  </p:normalViewPr>
  <p:slideViewPr>
    <p:cSldViewPr>
      <p:cViewPr varScale="1">
        <p:scale>
          <a:sx n="103" d="100"/>
          <a:sy n="103" d="100"/>
        </p:scale>
        <p:origin x="-108" y="-96"/>
      </p:cViewPr>
      <p:guideLst>
        <p:guide orient="horz" pos="4156"/>
        <p:guide orient="horz" pos="670"/>
        <p:guide pos="2880"/>
        <p:guide pos="101"/>
        <p:guide pos="56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0" d="100"/>
        <a:sy n="12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66" y="-96"/>
      </p:cViewPr>
      <p:guideLst>
        <p:guide orient="horz" pos="3127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0" tIns="45709" rIns="91420" bIns="45709" numCol="1" anchor="t" anchorCtr="0" compatLnSpc="1">
            <a:prstTxWarp prst="textNoShape">
              <a:avLst/>
            </a:prstTxWarp>
          </a:bodyPr>
          <a:lstStyle>
            <a:lvl1pPr defTabSz="913696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0" tIns="45709" rIns="91420" bIns="45709" numCol="1" anchor="t" anchorCtr="0" compatLnSpc="1">
            <a:prstTxWarp prst="textNoShape">
              <a:avLst/>
            </a:prstTxWarp>
          </a:bodyPr>
          <a:lstStyle>
            <a:lvl1pPr algn="r" defTabSz="913696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F96271E-B6CF-41C2-8138-66099B62C7A2}" type="datetimeFigureOut">
              <a:rPr lang="ko-KR" altLang="en-US"/>
              <a:pPr>
                <a:defRPr/>
              </a:pPr>
              <a:t>2015-06-07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0" tIns="45709" rIns="91420" bIns="45709" numCol="1" anchor="b" anchorCtr="0" compatLnSpc="1">
            <a:prstTxWarp prst="textNoShape">
              <a:avLst/>
            </a:prstTxWarp>
          </a:bodyPr>
          <a:lstStyle>
            <a:lvl1pPr defTabSz="913696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0" tIns="45709" rIns="91420" bIns="45709" numCol="1" anchor="b" anchorCtr="0" compatLnSpc="1">
            <a:prstTxWarp prst="textNoShape">
              <a:avLst/>
            </a:prstTxWarp>
          </a:bodyPr>
          <a:lstStyle>
            <a:lvl1pPr algn="r" defTabSz="913696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096AF5D-0B77-4472-9766-0F032BE11BC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02" tIns="45350" rIns="90702" bIns="45350" numCol="1" anchor="t" anchorCtr="0" compatLnSpc="1">
            <a:prstTxWarp prst="textNoShape">
              <a:avLst/>
            </a:prstTxWarp>
          </a:bodyPr>
          <a:lstStyle>
            <a:lvl1pPr defTabSz="907308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02" tIns="45350" rIns="90702" bIns="45350" numCol="1" anchor="t" anchorCtr="0" compatLnSpc="1">
            <a:prstTxWarp prst="textNoShape">
              <a:avLst/>
            </a:prstTxWarp>
          </a:bodyPr>
          <a:lstStyle>
            <a:lvl1pPr algn="r" defTabSz="907308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02" tIns="45350" rIns="90702" bIns="453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02" tIns="45350" rIns="90702" bIns="45350" numCol="1" anchor="b" anchorCtr="0" compatLnSpc="1">
            <a:prstTxWarp prst="textNoShape">
              <a:avLst/>
            </a:prstTxWarp>
          </a:bodyPr>
          <a:lstStyle>
            <a:lvl1pPr defTabSz="907308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02" tIns="45350" rIns="90702" bIns="45350" numCol="1" anchor="b" anchorCtr="0" compatLnSpc="1">
            <a:prstTxWarp prst="textNoShape">
              <a:avLst/>
            </a:prstTxWarp>
          </a:bodyPr>
          <a:lstStyle>
            <a:lvl1pPr algn="r" defTabSz="907308">
              <a:lnSpc>
                <a:spcPct val="100000"/>
              </a:lnSpc>
              <a:spcBef>
                <a:spcPct val="0"/>
              </a:spcBef>
              <a:defRPr kumimoji="1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B554013-AE8E-41DD-BED2-D30DC23C805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altLang="ko-KR" dirty="0" smtClean="0"/>
          </a:p>
        </p:txBody>
      </p:sp>
      <p:sp>
        <p:nvSpPr>
          <p:cNvPr id="37892" name="슬라이드 번호 개체 틀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02" tIns="45350" rIns="90702" bIns="45350" anchor="b"/>
          <a:lstStyle/>
          <a:p>
            <a:pPr algn="r" defTabSz="904875">
              <a:lnSpc>
                <a:spcPct val="100000"/>
              </a:lnSpc>
              <a:spcBef>
                <a:spcPct val="0"/>
              </a:spcBef>
            </a:pPr>
            <a:fld id="{CC0B5F99-0D42-4AF9-8491-8DC138D3DADA}" type="slidenum">
              <a:rPr kumimoji="1" lang="en-US" altLang="ko-KR" sz="120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rPr>
              <a:pPr algn="r" defTabSz="904875">
                <a:lnSpc>
                  <a:spcPct val="100000"/>
                </a:lnSpc>
                <a:spcBef>
                  <a:spcPct val="0"/>
                </a:spcBef>
              </a:pPr>
              <a:t>1</a:t>
            </a:fld>
            <a:endParaRPr kumimoji="1" lang="en-US" altLang="ko-KR" sz="1200" dirty="0"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지급률 해설에서는 지급률 변경에 따른 </a:t>
            </a:r>
            <a:r>
              <a:rPr lang="ko-KR" altLang="en-US" dirty="0" err="1" smtClean="0"/>
              <a:t>연금액</a:t>
            </a:r>
            <a:r>
              <a:rPr lang="ko-KR" altLang="en-US" dirty="0" smtClean="0"/>
              <a:t> 변경 추이를 계산해서 보여드립니다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좌측표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연도별 지급률 변경 내역</a:t>
            </a:r>
            <a:endParaRPr lang="en-US" altLang="ko-KR" dirty="0" smtClean="0"/>
          </a:p>
          <a:p>
            <a:r>
              <a:rPr lang="ko-KR" altLang="en-US" dirty="0" err="1" smtClean="0"/>
              <a:t>우측표</a:t>
            </a:r>
            <a:r>
              <a:rPr lang="en-US" altLang="ko-KR" dirty="0" smtClean="0"/>
              <a:t>&gt;  </a:t>
            </a:r>
            <a:r>
              <a:rPr lang="ko-KR" altLang="en-US" dirty="0" smtClean="0"/>
              <a:t>지급률 변경에 따른 </a:t>
            </a:r>
            <a:r>
              <a:rPr lang="ko-KR" altLang="en-US" dirty="0" err="1" smtClean="0"/>
              <a:t>연금액</a:t>
            </a:r>
            <a:r>
              <a:rPr lang="ko-KR" altLang="en-US" dirty="0" smtClean="0"/>
              <a:t> 추산</a:t>
            </a:r>
            <a:endParaRPr lang="en-US" altLang="ko-KR" dirty="0" smtClean="0"/>
          </a:p>
          <a:p>
            <a:r>
              <a:rPr lang="ko-KR" altLang="en-US" dirty="0" smtClean="0"/>
              <a:t>예시한 산정방법은 임용연도</a:t>
            </a:r>
            <a:r>
              <a:rPr lang="en-US" altLang="ko-KR" dirty="0" smtClean="0"/>
              <a:t>(1985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/>
              <a:t>1995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2000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2005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2010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  <a:r>
              <a:rPr lang="ko-KR" altLang="en-US" dirty="0" smtClean="0"/>
              <a:t>별 재직기간</a:t>
            </a:r>
            <a:r>
              <a:rPr lang="en-US" altLang="ko-KR" dirty="0" smtClean="0"/>
              <a:t>(20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25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30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따라 직급 여하를 막론하고 현행법으로 산정할 때 퇴직 당시 연금액은 동일하게 </a:t>
            </a:r>
            <a:r>
              <a:rPr lang="en-US" altLang="ko-KR" dirty="0" smtClean="0"/>
              <a:t>190</a:t>
            </a:r>
            <a:r>
              <a:rPr lang="ko-KR" altLang="en-US" dirty="0" smtClean="0"/>
              <a:t>만원이다 라고 가정합니다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위의 가정하에 지급률이 바뀌었을 때 어느 정도 변경되는지를 추산한 것이며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다만 소득재분배기능을 포함시키지 않았으므로 임용직급에 따라 실제와는 많이 다를 수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2020</a:t>
            </a:r>
            <a:r>
              <a:rPr lang="ko-KR" altLang="en-US" dirty="0" smtClean="0"/>
              <a:t>년까지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년간 기여율 개정에 따른 인상률과 인상액을 추산한 것입니다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현행 </a:t>
            </a:r>
            <a:r>
              <a:rPr lang="en-US" altLang="ko-KR" dirty="0" smtClean="0"/>
              <a:t>7%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2016</a:t>
            </a:r>
            <a:r>
              <a:rPr lang="ko-KR" altLang="en-US" dirty="0" smtClean="0"/>
              <a:t>년에는 </a:t>
            </a:r>
            <a:r>
              <a:rPr lang="en-US" altLang="ko-KR" dirty="0" smtClean="0"/>
              <a:t>8% </a:t>
            </a:r>
            <a:r>
              <a:rPr lang="ko-KR" altLang="en-US" dirty="0" smtClean="0"/>
              <a:t>이후 매년 </a:t>
            </a:r>
            <a:r>
              <a:rPr lang="en-US" altLang="ko-KR" dirty="0" smtClean="0"/>
              <a:t>0.25%</a:t>
            </a:r>
            <a:r>
              <a:rPr lang="ko-KR" altLang="en-US" dirty="0" smtClean="0"/>
              <a:t>씩 인상하여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 이후에는 </a:t>
            </a:r>
            <a:r>
              <a:rPr lang="en-US" altLang="ko-KR" dirty="0" smtClean="0"/>
              <a:t>9%</a:t>
            </a:r>
            <a:r>
              <a:rPr lang="ko-KR" altLang="en-US" dirty="0" smtClean="0"/>
              <a:t>를 적용 예시에 의한 것처럼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 후에는 </a:t>
            </a:r>
            <a:r>
              <a:rPr lang="en-US" altLang="ko-KR" dirty="0" smtClean="0"/>
              <a:t>28.57%</a:t>
            </a:r>
            <a:r>
              <a:rPr lang="ko-KR" altLang="en-US" dirty="0" smtClean="0"/>
              <a:t>가 인상되어 현재 </a:t>
            </a:r>
            <a:r>
              <a:rPr lang="en-US" altLang="ko-KR" dirty="0" smtClean="0"/>
              <a:t>35</a:t>
            </a:r>
            <a:r>
              <a:rPr lang="ko-KR" altLang="en-US" dirty="0" smtClean="0"/>
              <a:t>만원 </a:t>
            </a:r>
            <a:r>
              <a:rPr lang="ko-KR" altLang="en-US" dirty="0" err="1" smtClean="0"/>
              <a:t>납부자는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만원 인상되어 </a:t>
            </a:r>
            <a:r>
              <a:rPr lang="en-US" altLang="ko-KR" dirty="0" smtClean="0"/>
              <a:t>45</a:t>
            </a:r>
            <a:r>
              <a:rPr lang="ko-KR" altLang="en-US" dirty="0" smtClean="0"/>
              <a:t>만원을 납부하게 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소득재분배 기능은 기준금액</a:t>
            </a:r>
            <a:r>
              <a:rPr lang="en-US" altLang="ko-KR" dirty="0" smtClean="0"/>
              <a:t>(</a:t>
            </a:r>
            <a:r>
              <a:rPr lang="ko-KR" altLang="en-US" dirty="0" smtClean="0"/>
              <a:t>최근 </a:t>
            </a:r>
            <a:r>
              <a:rPr lang="en-US" altLang="ko-KR" dirty="0" smtClean="0"/>
              <a:t>3</a:t>
            </a:r>
            <a:r>
              <a:rPr lang="ko-KR" altLang="en-US" dirty="0" smtClean="0"/>
              <a:t>년간 전체 공무원 평균기준소득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기준으로 자신의 기준소득이 몇 단계에 들어가느냐에 따라 연금기준소득의 적용비율이 달라지게 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 표는 기준금액을 </a:t>
            </a:r>
            <a:r>
              <a:rPr lang="en-US" altLang="ko-KR" dirty="0" smtClean="0"/>
              <a:t>400</a:t>
            </a:r>
            <a:r>
              <a:rPr lang="ko-KR" altLang="en-US" dirty="0" smtClean="0"/>
              <a:t>만원으로 가정하고 그에 따라 개인의 기준소득을 단계별로 산정하였습니다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우측표는</a:t>
            </a:r>
            <a:r>
              <a:rPr lang="ko-KR" altLang="en-US" dirty="0" smtClean="0"/>
              <a:t> 국민연금 규정대로 산정할 경우 적용소득의 비교로 효과가 유사하게 나타나는 것으로 되어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지급률 변경</a:t>
            </a:r>
            <a:r>
              <a:rPr lang="ko-KR" altLang="en-US" baseline="0" dirty="0" smtClean="0"/>
              <a:t> 요인과 소득재분배 기능을 적용하여 임용연도별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임용직급별 </a:t>
            </a:r>
            <a:r>
              <a:rPr lang="ko-KR" altLang="en-US" baseline="0" dirty="0" err="1" smtClean="0"/>
              <a:t>연금액</a:t>
            </a:r>
            <a:r>
              <a:rPr lang="ko-KR" altLang="en-US" baseline="0" dirty="0" smtClean="0"/>
              <a:t> 변화를 추산한 것입니다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기초산정자료는 </a:t>
            </a:r>
            <a:r>
              <a:rPr lang="en-US" altLang="ko-KR" baseline="0" dirty="0" smtClean="0"/>
              <a:t>2015</a:t>
            </a:r>
            <a:r>
              <a:rPr lang="ko-KR" altLang="en-US" baseline="0" dirty="0" smtClean="0"/>
              <a:t>년 </a:t>
            </a:r>
            <a:r>
              <a:rPr lang="ko-KR" altLang="en-US" baseline="0" dirty="0" err="1" smtClean="0"/>
              <a:t>봉급표에</a:t>
            </a:r>
            <a:r>
              <a:rPr lang="ko-KR" altLang="en-US" baseline="0" dirty="0" smtClean="0"/>
              <a:t> 의거 직급별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호봉별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봉급액에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140%</a:t>
            </a:r>
            <a:r>
              <a:rPr lang="ko-KR" altLang="en-US" baseline="0" dirty="0" smtClean="0"/>
              <a:t>를 적용하여 기준소득으로 하고 불변의 가치로 현행법에 의거 산정함으로써 임용연도에 관계없이 동일직급 동일연금으로 가정한 후 소득재분배기능과 지급률 변경 요인을 적용 추산한 것으로 실제 연금과는 일부 차이가 발생할 수 있습니다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dirty="0" err="1" smtClean="0"/>
              <a:t>해설례</a:t>
            </a:r>
            <a:r>
              <a:rPr lang="en-US" altLang="ko-KR" dirty="0" smtClean="0"/>
              <a:t>&gt;  </a:t>
            </a:r>
            <a:r>
              <a:rPr lang="ko-KR" altLang="en-US" dirty="0" smtClean="0"/>
              <a:t>별도 엑셀자료 참조</a:t>
            </a:r>
            <a:endParaRPr lang="en-US" altLang="ko-KR" dirty="0" smtClean="0"/>
          </a:p>
          <a:p>
            <a:r>
              <a:rPr lang="en-US" altLang="ko-KR" dirty="0" smtClean="0"/>
              <a:t>5</a:t>
            </a:r>
            <a:r>
              <a:rPr lang="ko-KR" altLang="en-US" dirty="0" smtClean="0"/>
              <a:t>급 임용되어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년 또는 </a:t>
            </a:r>
            <a:r>
              <a:rPr lang="en-US" altLang="ko-KR" dirty="0" smtClean="0"/>
              <a:t>36</a:t>
            </a:r>
            <a:r>
              <a:rPr lang="ko-KR" altLang="en-US" dirty="0" smtClean="0"/>
              <a:t>년 재직 후 </a:t>
            </a:r>
            <a:r>
              <a:rPr lang="en-US" altLang="ko-KR" dirty="0" smtClean="0"/>
              <a:t>2</a:t>
            </a:r>
            <a:r>
              <a:rPr lang="ko-KR" altLang="en-US" dirty="0" smtClean="0"/>
              <a:t>급 퇴직 가정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급 임용되어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년 또는 </a:t>
            </a:r>
            <a:r>
              <a:rPr lang="en-US" altLang="ko-KR" dirty="0" smtClean="0"/>
              <a:t>36</a:t>
            </a:r>
            <a:r>
              <a:rPr lang="ko-KR" altLang="en-US" dirty="0" smtClean="0"/>
              <a:t>년 재직 후 </a:t>
            </a:r>
            <a:r>
              <a:rPr lang="en-US" altLang="ko-KR" dirty="0" smtClean="0"/>
              <a:t>4</a:t>
            </a:r>
            <a:r>
              <a:rPr lang="ko-KR" altLang="en-US" dirty="0" smtClean="0"/>
              <a:t>급 퇴직 가정</a:t>
            </a:r>
            <a:endParaRPr lang="en-US" altLang="ko-KR" dirty="0" smtClean="0"/>
          </a:p>
          <a:p>
            <a:r>
              <a:rPr lang="en-US" altLang="ko-KR" dirty="0" smtClean="0"/>
              <a:t>9</a:t>
            </a:r>
            <a:r>
              <a:rPr lang="ko-KR" altLang="en-US" dirty="0" smtClean="0"/>
              <a:t>급 임용되어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년 또는 </a:t>
            </a:r>
            <a:r>
              <a:rPr lang="en-US" altLang="ko-KR" dirty="0" smtClean="0"/>
              <a:t>36</a:t>
            </a:r>
            <a:r>
              <a:rPr lang="ko-KR" altLang="en-US" dirty="0" smtClean="0"/>
              <a:t>년 재직 후 </a:t>
            </a:r>
            <a:r>
              <a:rPr lang="en-US" altLang="ko-KR" dirty="0" smtClean="0"/>
              <a:t>6</a:t>
            </a:r>
            <a:r>
              <a:rPr lang="ko-KR" altLang="en-US" dirty="0" smtClean="0"/>
              <a:t>급 퇴직 가정</a:t>
            </a:r>
            <a:endParaRPr lang="en-US" altLang="ko-KR" dirty="0" smtClean="0"/>
          </a:p>
          <a:p>
            <a:r>
              <a:rPr lang="ko-KR" altLang="en-US" dirty="0" err="1" smtClean="0"/>
              <a:t>감액률은</a:t>
            </a:r>
            <a:r>
              <a:rPr lang="ko-KR" altLang="en-US" dirty="0" smtClean="0"/>
              <a:t> 직급이 낮을수록 임용연도가 오래될수록 낮은 것으로 나타나지만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구간 역전현상은 </a:t>
            </a:r>
            <a:r>
              <a:rPr lang="en-US" altLang="ko-KR" dirty="0" smtClean="0"/>
              <a:t>2006</a:t>
            </a:r>
            <a:r>
              <a:rPr lang="ko-KR" altLang="en-US" dirty="0" smtClean="0"/>
              <a:t>년에서 </a:t>
            </a:r>
            <a:r>
              <a:rPr lang="en-US" altLang="ko-KR" dirty="0" smtClean="0"/>
              <a:t>2016</a:t>
            </a:r>
            <a:r>
              <a:rPr lang="ko-KR" altLang="en-US" dirty="0" smtClean="0"/>
              <a:t>년은 소득재분배기능 적용 영향이며</a:t>
            </a:r>
            <a:r>
              <a:rPr lang="en-US" altLang="ko-KR" dirty="0" smtClean="0"/>
              <a:t>, 1991</a:t>
            </a:r>
            <a:r>
              <a:rPr lang="ko-KR" altLang="en-US" dirty="0" smtClean="0"/>
              <a:t>년에서 </a:t>
            </a:r>
            <a:r>
              <a:rPr lang="en-US" altLang="ko-KR" dirty="0" smtClean="0"/>
              <a:t>1996</a:t>
            </a:r>
            <a:r>
              <a:rPr lang="ko-KR" altLang="en-US" dirty="0" smtClean="0"/>
              <a:t>년은 기여기간 연장</a:t>
            </a:r>
            <a:r>
              <a:rPr lang="en-US" altLang="ko-KR" dirty="0" smtClean="0"/>
              <a:t>(33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=&gt; 36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  <a:r>
              <a:rPr lang="ko-KR" altLang="en-US" dirty="0" smtClean="0"/>
              <a:t> 영향입니다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지급연령 적용대상은 현행법상 </a:t>
            </a:r>
            <a:r>
              <a:rPr lang="en-US" altLang="ko-KR" dirty="0" smtClean="0"/>
              <a:t>60</a:t>
            </a:r>
            <a:r>
              <a:rPr lang="ko-KR" altLang="en-US" dirty="0" smtClean="0"/>
              <a:t>세에 연금이 지급되는 </a:t>
            </a:r>
            <a:r>
              <a:rPr lang="en-US" altLang="ko-KR" dirty="0" smtClean="0"/>
              <a:t>1996</a:t>
            </a:r>
            <a:r>
              <a:rPr lang="ko-KR" altLang="en-US" dirty="0" smtClean="0"/>
              <a:t>년에서 </a:t>
            </a:r>
            <a:r>
              <a:rPr lang="en-US" altLang="ko-KR" dirty="0" smtClean="0"/>
              <a:t>2009</a:t>
            </a:r>
            <a:r>
              <a:rPr lang="ko-KR" altLang="en-US" dirty="0" smtClean="0"/>
              <a:t>년까지 임용된 연금대상자입니다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 외 </a:t>
            </a:r>
            <a:r>
              <a:rPr lang="en-US" altLang="ko-KR" dirty="0" smtClean="0"/>
              <a:t>1995</a:t>
            </a:r>
            <a:r>
              <a:rPr lang="ko-KR" altLang="en-US" dirty="0" smtClean="0"/>
              <a:t>년 이전 임용자는 현재 결정된 </a:t>
            </a:r>
            <a:r>
              <a:rPr lang="ko-KR" altLang="en-US" dirty="0" err="1" smtClean="0"/>
              <a:t>지급년도에</a:t>
            </a:r>
            <a:r>
              <a:rPr lang="ko-KR" altLang="en-US" dirty="0" smtClean="0"/>
              <a:t> 원래대로 지급되며</a:t>
            </a:r>
            <a:r>
              <a:rPr lang="en-US" altLang="ko-KR" dirty="0" smtClean="0"/>
              <a:t>, 2010</a:t>
            </a:r>
            <a:r>
              <a:rPr lang="ko-KR" altLang="en-US" dirty="0" smtClean="0"/>
              <a:t>년 이후 임용자도 원래대로 </a:t>
            </a:r>
            <a:r>
              <a:rPr lang="en-US" altLang="ko-KR" dirty="0" smtClean="0"/>
              <a:t>65</a:t>
            </a:r>
            <a:r>
              <a:rPr lang="ko-KR" altLang="en-US" dirty="0" smtClean="0"/>
              <a:t>세 지급되는 사항 변경 없습니다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다만 </a:t>
            </a:r>
            <a:r>
              <a:rPr lang="en-US" altLang="ko-KR" dirty="0" smtClean="0"/>
              <a:t>1996</a:t>
            </a:r>
            <a:r>
              <a:rPr lang="ko-KR" altLang="en-US" dirty="0" smtClean="0"/>
              <a:t>년에서 </a:t>
            </a:r>
            <a:r>
              <a:rPr lang="en-US" altLang="ko-KR" dirty="0" smtClean="0"/>
              <a:t>2009</a:t>
            </a:r>
            <a:r>
              <a:rPr lang="ko-KR" altLang="en-US" dirty="0" smtClean="0"/>
              <a:t>년에 임용된 공무원 중 </a:t>
            </a:r>
            <a:r>
              <a:rPr lang="en-US" altLang="ko-KR" dirty="0" smtClean="0"/>
              <a:t>1995</a:t>
            </a:r>
            <a:r>
              <a:rPr lang="ko-KR" altLang="en-US" dirty="0" smtClean="0"/>
              <a:t>년 이전 경력</a:t>
            </a:r>
            <a:r>
              <a:rPr lang="en-US" altLang="ko-KR" dirty="0" smtClean="0"/>
              <a:t>(</a:t>
            </a:r>
            <a:r>
              <a:rPr lang="ko-KR" altLang="en-US" dirty="0" smtClean="0"/>
              <a:t>연금법 적용되는 경력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있는 경우 현행법이 적용됩니다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유족연금 </a:t>
            </a:r>
            <a:r>
              <a:rPr lang="en-US" altLang="ko-KR" dirty="0" smtClean="0"/>
              <a:t>=&gt; </a:t>
            </a:r>
            <a:r>
              <a:rPr lang="ko-KR" altLang="en-US" dirty="0" smtClean="0"/>
              <a:t>현재 </a:t>
            </a:r>
            <a:r>
              <a:rPr lang="ko-KR" altLang="en-US" dirty="0" err="1" smtClean="0"/>
              <a:t>연금수급자도</a:t>
            </a:r>
            <a:r>
              <a:rPr lang="ko-KR" altLang="en-US" dirty="0" smtClean="0"/>
              <a:t> 법 개정 후 유족연금대상이 되면 적용되며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현재 유족연금 </a:t>
            </a:r>
            <a:r>
              <a:rPr lang="ko-KR" altLang="en-US" dirty="0" err="1" smtClean="0"/>
              <a:t>수급자는</a:t>
            </a:r>
            <a:r>
              <a:rPr lang="ko-KR" altLang="en-US" dirty="0" smtClean="0"/>
              <a:t> 현행대로</a:t>
            </a:r>
            <a:endParaRPr lang="en-US" altLang="ko-KR" dirty="0" smtClean="0"/>
          </a:p>
          <a:p>
            <a:r>
              <a:rPr lang="ko-KR" altLang="en-US" dirty="0" smtClean="0"/>
              <a:t>분할연금 </a:t>
            </a:r>
            <a:r>
              <a:rPr lang="en-US" altLang="ko-KR" dirty="0" smtClean="0"/>
              <a:t>=&gt; </a:t>
            </a:r>
            <a:r>
              <a:rPr lang="ko-KR" altLang="en-US" dirty="0" smtClean="0"/>
              <a:t>공무원 재직 중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 이상 혼인관계에 있고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사유 발생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년 이내 청구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분할권</a:t>
            </a:r>
            <a:r>
              <a:rPr lang="ko-KR" altLang="en-US" baseline="0" dirty="0" smtClean="0"/>
              <a:t> 소멸 시 </a:t>
            </a:r>
            <a:r>
              <a:rPr lang="ko-KR" altLang="en-US" baseline="0" dirty="0" err="1" smtClean="0"/>
              <a:t>원수급자에게</a:t>
            </a:r>
            <a:r>
              <a:rPr lang="ko-KR" altLang="en-US" baseline="0" dirty="0" smtClean="0"/>
              <a:t> 귀속</a:t>
            </a:r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10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11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12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13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54013-AE8E-41DD-BED2-D30DC23C805B}" type="slidenum">
              <a:rPr lang="en-US" altLang="ko-KR" smtClean="0"/>
              <a:pPr>
                <a:defRPr/>
              </a:pPr>
              <a:t>15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20" descr="행정자치부(내지)_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HOgnch\Desktop\연금PPT자료\로고2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219075"/>
            <a:ext cx="2289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20" descr="행정자치부(내지)_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theme" Target="../theme/theme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alpha val="47058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6" descr="행정자치부(표지)_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7" descr="행정자치부(표지)_0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11" descr="행정자치부(표지)_00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21995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 descr="행정자치부(표지)_00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90950"/>
            <a:ext cx="91440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9" descr="행정자치부(표지)_00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90950"/>
            <a:ext cx="91440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그림 12" descr="행정자치부(표지)_00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686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그림 13" descr="행정자치부(표지)_004.png"/>
          <p:cNvPicPr>
            <a:picLocks noChangeAspect="1"/>
          </p:cNvPicPr>
          <p:nvPr/>
        </p:nvPicPr>
        <p:blipFill>
          <a:blip r:embed="rId8" cstate="print"/>
          <a:srcRect l="50819" t="14265" r="5093" b="69431"/>
          <a:stretch>
            <a:fillRect/>
          </a:stretch>
        </p:blipFill>
        <p:spPr bwMode="auto">
          <a:xfrm>
            <a:off x="7607300" y="214313"/>
            <a:ext cx="15367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그림 14" descr="행정자치부(표지)_004.png"/>
          <p:cNvPicPr>
            <a:picLocks noChangeAspect="1"/>
          </p:cNvPicPr>
          <p:nvPr/>
        </p:nvPicPr>
        <p:blipFill>
          <a:blip r:embed="rId8" cstate="print"/>
          <a:srcRect l="22131" t="42798" r="45082" b="22556"/>
          <a:stretch>
            <a:fillRect/>
          </a:stretch>
        </p:blipFill>
        <p:spPr bwMode="auto">
          <a:xfrm>
            <a:off x="6596063" y="990600"/>
            <a:ext cx="114300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그림 17" descr="행정자치부(표지)_005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6038"/>
            <a:ext cx="5564188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5" descr="09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72063" y="1565275"/>
            <a:ext cx="3779837" cy="39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09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15250" y="1357313"/>
            <a:ext cx="804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그림 15" descr="행정도식-055.png"/>
          <p:cNvPicPr>
            <a:picLocks noChangeAspect="1"/>
          </p:cNvPicPr>
          <p:nvPr/>
        </p:nvPicPr>
        <p:blipFill>
          <a:blip r:embed="rId12" cstate="print"/>
          <a:srcRect r="7864"/>
          <a:stretch>
            <a:fillRect/>
          </a:stretch>
        </p:blipFill>
        <p:spPr bwMode="auto">
          <a:xfrm>
            <a:off x="2178050" y="1766888"/>
            <a:ext cx="61087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5" descr="행안부로고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83425" y="6092825"/>
            <a:ext cx="5048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7561263" y="6211888"/>
            <a:ext cx="1331912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lnSpc>
                <a:spcPct val="70000"/>
              </a:lnSpc>
              <a:defRPr/>
            </a:pPr>
            <a:r>
              <a:rPr kumimoji="1" lang="ko-KR" altLang="en-US" sz="22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" pitchFamily="50" charset="-127"/>
                <a:ea typeface="휴먼모음T" pitchFamily="18" charset="-127"/>
              </a:rPr>
              <a:t>행정안전부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2.53469E-6 L -5.55112E-17 0.10499 " pathEditMode="relative" rAng="0" ptsTypes="AA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repeatCount="indefinite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3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3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8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61111E-6 -1.82239E-6 C -0.01267 0.00116 -0.04982 0.00093 -0.07621 0.00717 C -0.1026 0.01342 -0.14114 0.03099 -0.15816 0.03724 " pathEditMode="relative" rAng="0" ptsTypes="asa">
                                      <p:cBhvr>
                                        <p:cTn id="60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굴림" pitchFamily="50" charset="-127"/>
          <a:ea typeface="굴림" pitchFamily="50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•"/>
        <a:defRPr sz="32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–"/>
        <a:defRPr sz="28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•"/>
        <a:defRPr sz="24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–"/>
        <a:defRPr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»"/>
        <a:defRPr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alpha val="47058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20" descr="행정자치부(내지)_0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행안부로고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18350" y="214313"/>
            <a:ext cx="5048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596188" y="333375"/>
            <a:ext cx="1331912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lnSpc>
                <a:spcPct val="70000"/>
              </a:lnSpc>
              <a:defRPr/>
            </a:pPr>
            <a:r>
              <a:rPr kumimoji="1" lang="ko-KR" altLang="en-US" sz="22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" pitchFamily="50" charset="-127"/>
                <a:ea typeface="휴먼모음T" pitchFamily="18" charset="-127"/>
              </a:rPr>
              <a:t>행정안전부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696" r:id="rId1"/>
    <p:sldLayoutId id="2147487697" r:id="rId2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굴림" pitchFamily="50" charset="-127"/>
          <a:ea typeface="굴림" pitchFamily="50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•"/>
        <a:defRPr sz="32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–"/>
        <a:defRPr sz="28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•"/>
        <a:defRPr sz="24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–"/>
        <a:defRPr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굴림" pitchFamily="50" charset="-127"/>
        <a:buChar char="»"/>
        <a:defRPr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45" name="WordArt 13"/>
          <p:cNvSpPr>
            <a:spLocks noChangeArrowheads="1" noChangeShapeType="1" noTextEdit="1"/>
          </p:cNvSpPr>
          <p:nvPr/>
        </p:nvSpPr>
        <p:spPr bwMode="auto">
          <a:xfrm>
            <a:off x="539552" y="908720"/>
            <a:ext cx="8074025" cy="237504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ko-KR" altLang="en-US" sz="13800" b="1" kern="10" spc="-33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42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공무원연금의</a:t>
            </a:r>
            <a:r>
              <a:rPr lang="ko-KR" altLang="en-US" sz="16600" b="1" kern="10" spc="-33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42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</a:t>
            </a:r>
            <a:r>
              <a:rPr lang="ko-KR" altLang="en-US" sz="13800" b="1" kern="10" spc="-33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42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이해</a:t>
            </a:r>
            <a:endParaRPr lang="en-US" altLang="ko-KR" sz="16600" b="1" kern="10" spc="-330" dirty="0" smtClean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429"/>
                  </a:gs>
                </a:gsLst>
                <a:lin ang="5400000" scaled="1"/>
              </a:gradFill>
              <a:effectLst>
                <a:outerShdw dist="53882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  <a:p>
            <a:pPr algn="ctr">
              <a:lnSpc>
                <a:spcPct val="100000"/>
              </a:lnSpc>
            </a:pPr>
            <a:r>
              <a:rPr lang="ko-KR" altLang="en-US" sz="9600" b="1" kern="10" spc="-33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53882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개정합의안  </a:t>
            </a:r>
            <a:r>
              <a:rPr lang="ko-KR" altLang="en-US" sz="9600" b="1" kern="10" spc="-33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해설</a:t>
            </a:r>
            <a:endParaRPr lang="ko-KR" altLang="en-US" sz="9600" b="1" kern="10" spc="-33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46446" name="WordArt 14"/>
          <p:cNvSpPr>
            <a:spLocks noChangeArrowheads="1" noChangeShapeType="1" noTextEdit="1"/>
          </p:cNvSpPr>
          <p:nvPr/>
        </p:nvSpPr>
        <p:spPr bwMode="auto">
          <a:xfrm>
            <a:off x="3675063" y="3860800"/>
            <a:ext cx="179387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sz="6000" b="1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2015. </a:t>
            </a:r>
            <a:r>
              <a:rPr lang="en-US" altLang="ko-KR" sz="6000" b="1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06. 07</a:t>
            </a:r>
            <a:endParaRPr lang="ko-KR" altLang="en-US" sz="6000" b="1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tx1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pic>
        <p:nvPicPr>
          <p:cNvPr id="5124" name="Picture 6" descr="C:\Users\HOgnch\Desktop\연금PPT자료\로고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653136"/>
            <a:ext cx="5703888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55776" y="5445224"/>
            <a:ext cx="5256584" cy="752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3200" spc="600" dirty="0" smtClean="0">
                <a:solidFill>
                  <a:schemeClr val="tx1"/>
                </a:solidFill>
              </a:rPr>
              <a:t>     연금연구소</a:t>
            </a:r>
            <a:endParaRPr lang="ko-KR" altLang="en-US" sz="3200" spc="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6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6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45" grpId="0" animBg="1"/>
      <p:bldP spid="1464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목차시안06"/>
          <p:cNvPicPr>
            <a:picLocks noChangeAspect="1" noChangeArrowheads="1"/>
          </p:cNvPicPr>
          <p:nvPr/>
        </p:nvPicPr>
        <p:blipFill>
          <a:blip r:embed="rId3" cstate="print"/>
          <a:srcRect l="2148"/>
          <a:stretch>
            <a:fillRect/>
          </a:stretch>
        </p:blipFill>
        <p:spPr bwMode="auto">
          <a:xfrm>
            <a:off x="0" y="404813"/>
            <a:ext cx="5676900" cy="139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1214438" y="714375"/>
            <a:ext cx="1243012" cy="6905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kumimoji="1" lang="ko-KR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CCFFFF"/>
                </a:solidFill>
                <a:effectLst>
                  <a:outerShdw dist="28398" dir="3806097" algn="ctr" rotWithShape="0">
                    <a:schemeClr val="tx1">
                      <a:alpha val="50000"/>
                    </a:schemeClr>
                  </a:outerShdw>
                </a:effectLst>
                <a:latin typeface="HY헤드라인M"/>
                <a:ea typeface="HY헤드라인M"/>
              </a:rPr>
              <a:t>목 차</a:t>
            </a:r>
          </a:p>
        </p:txBody>
      </p:sp>
      <p:grpSp>
        <p:nvGrpSpPr>
          <p:cNvPr id="6149" name="Group 19"/>
          <p:cNvGrpSpPr>
            <a:grpSpLocks/>
          </p:cNvGrpSpPr>
          <p:nvPr/>
        </p:nvGrpSpPr>
        <p:grpSpPr bwMode="auto">
          <a:xfrm>
            <a:off x="1571626" y="4643438"/>
            <a:ext cx="6858000" cy="733425"/>
            <a:chOff x="990" y="2925"/>
            <a:chExt cx="4320" cy="462"/>
          </a:xfrm>
        </p:grpSpPr>
        <p:pic>
          <p:nvPicPr>
            <p:cNvPr id="6158" name="Picture 67" descr="그림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90" y="2952"/>
              <a:ext cx="4320" cy="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1076" y="2925"/>
              <a:ext cx="369" cy="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457200" indent="-4572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0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-윤명조160" pitchFamily="18" charset="-127"/>
                  <a:ea typeface="-윤명조160" pitchFamily="18" charset="-127"/>
                </a:rPr>
                <a:t>Ⅲ</a:t>
              </a:r>
              <a:endParaRPr lang="ko-KR" altLang="en-US" sz="3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-윤명조160" pitchFamily="18" charset="-127"/>
                <a:ea typeface="-윤명조160" pitchFamily="18" charset="-127"/>
              </a:endParaRPr>
            </a:p>
          </p:txBody>
        </p:sp>
        <p:sp>
          <p:nvSpPr>
            <p:cNvPr id="25" name="Text Box 18"/>
            <p:cNvSpPr txBox="1">
              <a:spLocks noChangeArrowheads="1"/>
            </p:cNvSpPr>
            <p:nvPr/>
          </p:nvSpPr>
          <p:spPr bwMode="auto">
            <a:xfrm>
              <a:off x="1800" y="2970"/>
              <a:ext cx="33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>
                <a:lnSpc>
                  <a:spcPct val="125000"/>
                </a:lnSpc>
                <a:defRPr/>
              </a:pPr>
              <a:r>
                <a:rPr kumimoji="1" lang="ko-KR" altLang="en-US" sz="2200" b="1" dirty="0" smtClean="0">
                  <a:solidFill>
                    <a:srgbClr val="305480"/>
                  </a:solidFill>
                  <a:effectLst/>
                </a:rPr>
                <a:t>  </a:t>
              </a:r>
              <a:r>
                <a:rPr kumimoji="1" lang="ko-KR" altLang="en-US" sz="2200" b="1" spc="300" dirty="0" smtClean="0">
                  <a:solidFill>
                    <a:srgbClr val="305480"/>
                  </a:solidFill>
                  <a:effectLst/>
                </a:rPr>
                <a:t>연금개혁 평가 및 향후 추진 방안</a:t>
              </a:r>
              <a:endParaRPr kumimoji="1" lang="ko-KR" altLang="en-US" sz="2200" b="1" spc="300" dirty="0">
                <a:solidFill>
                  <a:srgbClr val="305480"/>
                </a:solidFill>
                <a:effectLst/>
              </a:endParaRPr>
            </a:p>
          </p:txBody>
        </p:sp>
      </p:grpSp>
      <p:grpSp>
        <p:nvGrpSpPr>
          <p:cNvPr id="6150" name="Group 41"/>
          <p:cNvGrpSpPr>
            <a:grpSpLocks/>
          </p:cNvGrpSpPr>
          <p:nvPr/>
        </p:nvGrpSpPr>
        <p:grpSpPr bwMode="auto">
          <a:xfrm>
            <a:off x="1571625" y="2357438"/>
            <a:ext cx="6858000" cy="684212"/>
            <a:chOff x="1292" y="1179"/>
            <a:chExt cx="4316" cy="431"/>
          </a:xfrm>
        </p:grpSpPr>
        <p:pic>
          <p:nvPicPr>
            <p:cNvPr id="6155" name="Picture 67" descr="그림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92" y="1193"/>
              <a:ext cx="4316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Text Box 18"/>
            <p:cNvSpPr txBox="1">
              <a:spLocks noChangeArrowheads="1"/>
            </p:cNvSpPr>
            <p:nvPr/>
          </p:nvSpPr>
          <p:spPr bwMode="auto">
            <a:xfrm>
              <a:off x="2101" y="1225"/>
              <a:ext cx="3300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defRPr/>
              </a:pPr>
              <a:r>
                <a:rPr kumimoji="1" lang="ko-KR" altLang="en-US" sz="2200" b="1" dirty="0" smtClean="0">
                  <a:solidFill>
                    <a:srgbClr val="305480"/>
                  </a:solidFill>
                  <a:effectLst/>
                </a:rPr>
                <a:t>  </a:t>
              </a:r>
              <a:r>
                <a:rPr kumimoji="1" lang="ko-KR" altLang="en-US" sz="2200" b="1" spc="300" dirty="0" smtClean="0">
                  <a:solidFill>
                    <a:srgbClr val="305480"/>
                  </a:solidFill>
                  <a:effectLst/>
                </a:rPr>
                <a:t>공무원연금법 </a:t>
              </a:r>
              <a:r>
                <a:rPr kumimoji="1" lang="ko-KR" altLang="en-US" sz="2200" b="1" spc="300" dirty="0" err="1" smtClean="0">
                  <a:solidFill>
                    <a:srgbClr val="305480"/>
                  </a:solidFill>
                  <a:effectLst/>
                </a:rPr>
                <a:t>대타협</a:t>
              </a:r>
              <a:r>
                <a:rPr kumimoji="1" lang="ko-KR" altLang="en-US" sz="2200" b="1" spc="300" dirty="0" smtClean="0">
                  <a:solidFill>
                    <a:srgbClr val="305480"/>
                  </a:solidFill>
                  <a:effectLst/>
                </a:rPr>
                <a:t> 합의안 개요</a:t>
              </a:r>
              <a:endParaRPr kumimoji="1" lang="ko-KR" altLang="en-US" sz="2200" b="1" spc="300" dirty="0">
                <a:solidFill>
                  <a:srgbClr val="305480"/>
                </a:solidFill>
                <a:effectLst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380" y="1179"/>
              <a:ext cx="369" cy="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457200" indent="-4572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0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-윤명조160" pitchFamily="18" charset="-127"/>
                  <a:ea typeface="-윤명조160" pitchFamily="18" charset="-127"/>
                </a:rPr>
                <a:t>Ⅰ</a:t>
              </a:r>
              <a:endParaRPr lang="ko-KR" altLang="en-US" sz="3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-윤명조160" pitchFamily="18" charset="-127"/>
                <a:ea typeface="-윤명조160" pitchFamily="18" charset="-127"/>
              </a:endParaRPr>
            </a:p>
          </p:txBody>
        </p:sp>
      </p:grpSp>
      <p:grpSp>
        <p:nvGrpSpPr>
          <p:cNvPr id="6151" name="Group 18"/>
          <p:cNvGrpSpPr>
            <a:grpSpLocks/>
          </p:cNvGrpSpPr>
          <p:nvPr/>
        </p:nvGrpSpPr>
        <p:grpSpPr bwMode="auto">
          <a:xfrm>
            <a:off x="1571625" y="3500438"/>
            <a:ext cx="6858000" cy="733425"/>
            <a:chOff x="990" y="2205"/>
            <a:chExt cx="4320" cy="462"/>
          </a:xfrm>
        </p:grpSpPr>
        <p:pic>
          <p:nvPicPr>
            <p:cNvPr id="6152" name="Picture 67" descr="그림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90" y="2250"/>
              <a:ext cx="4320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1080" y="2205"/>
              <a:ext cx="369" cy="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457200" indent="-4572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0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-윤명조160" pitchFamily="18" charset="-127"/>
                  <a:ea typeface="-윤명조160" pitchFamily="18" charset="-127"/>
                </a:rPr>
                <a:t>Ⅱ</a:t>
              </a:r>
              <a:endParaRPr lang="ko-KR" altLang="en-US" sz="3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-윤명조160" pitchFamily="18" charset="-127"/>
                <a:ea typeface="-윤명조160" pitchFamily="18" charset="-127"/>
              </a:endParaRPr>
            </a:p>
          </p:txBody>
        </p:sp>
        <p:sp>
          <p:nvSpPr>
            <p:cNvPr id="32" name="Text Box 18"/>
            <p:cNvSpPr txBox="1">
              <a:spLocks noChangeArrowheads="1"/>
            </p:cNvSpPr>
            <p:nvPr/>
          </p:nvSpPr>
          <p:spPr bwMode="auto">
            <a:xfrm>
              <a:off x="1800" y="2275"/>
              <a:ext cx="3167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  <a:defRPr/>
              </a:pPr>
              <a:r>
                <a:rPr kumimoji="1" lang="ko-KR" altLang="en-US" sz="2200" b="1" dirty="0" smtClean="0">
                  <a:solidFill>
                    <a:srgbClr val="305480"/>
                  </a:solidFill>
                  <a:effectLst/>
                </a:rPr>
                <a:t>  </a:t>
              </a:r>
              <a:r>
                <a:rPr kumimoji="1" lang="ko-KR" altLang="en-US" sz="2200" b="1" spc="300" dirty="0" smtClean="0">
                  <a:solidFill>
                    <a:srgbClr val="305480"/>
                  </a:solidFill>
                  <a:effectLst/>
                </a:rPr>
                <a:t>주요내용 실제 적용을 의한 해설</a:t>
              </a:r>
              <a:endParaRPr kumimoji="1" lang="ko-KR" altLang="en-US" sz="2200" b="1" spc="300" dirty="0">
                <a:solidFill>
                  <a:srgbClr val="305480"/>
                </a:solidFill>
                <a:effectLst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내용 개체 틀 7"/>
          <p:cNvSpPr>
            <a:spLocks noGrp="1"/>
          </p:cNvSpPr>
          <p:nvPr>
            <p:ph idx="1"/>
          </p:nvPr>
        </p:nvSpPr>
        <p:spPr bwMode="auto">
          <a:xfrm>
            <a:off x="611560" y="1484784"/>
            <a:ext cx="8208912" cy="511256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just"/>
            <a:r>
              <a:rPr lang="ko-KR" altLang="en-US" sz="2800" b="1" spc="600" dirty="0" smtClean="0">
                <a:latin typeface="2008서울남산체 EB" pitchFamily="18" charset="-127"/>
                <a:ea typeface="2008서울남산체 EB" pitchFamily="18" charset="-127"/>
              </a:rPr>
              <a:t>제 안 이 유</a:t>
            </a:r>
            <a:endParaRPr lang="en-US" altLang="ko-KR" sz="1800" b="1" spc="600" dirty="0" smtClean="0">
              <a:latin typeface="2008서울남산체 EB" pitchFamily="18" charset="-127"/>
              <a:ea typeface="2008서울남산체 EB" pitchFamily="18" charset="-127"/>
            </a:endParaRPr>
          </a:p>
          <a:p>
            <a:pPr algn="just">
              <a:buFont typeface="굴림" pitchFamily="50" charset="-127"/>
              <a:buNone/>
            </a:pPr>
            <a:r>
              <a:rPr lang="ko-KR" altLang="en-US" sz="2400" spc="-30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2400" u="sng" spc="-300" dirty="0" smtClean="0">
                <a:latin typeface="HY견명조" pitchFamily="18" charset="-127"/>
                <a:ea typeface="HY견명조" pitchFamily="18" charset="-127"/>
              </a:rPr>
              <a:t>재정건전성  제고</a:t>
            </a:r>
            <a:r>
              <a:rPr lang="en-US" altLang="ko-KR" sz="2400" spc="-300" dirty="0" smtClean="0">
                <a:latin typeface="HY견명조" pitchFamily="18" charset="-127"/>
                <a:ea typeface="HY견명조" pitchFamily="18" charset="-127"/>
              </a:rPr>
              <a:t>,  </a:t>
            </a:r>
            <a:r>
              <a:rPr lang="ko-KR" altLang="en-US" sz="2400" u="sng" spc="-300" dirty="0" smtClean="0">
                <a:latin typeface="HY견명조" pitchFamily="18" charset="-127"/>
                <a:ea typeface="HY견명조" pitchFamily="18" charset="-127"/>
              </a:rPr>
              <a:t>지속 가능한 연금제도 기반 마련</a:t>
            </a:r>
            <a:r>
              <a:rPr lang="en-US" altLang="ko-KR" sz="2400" spc="-300" dirty="0" smtClean="0">
                <a:latin typeface="HY견명조" pitchFamily="18" charset="-127"/>
                <a:ea typeface="HY견명조" pitchFamily="18" charset="-127"/>
              </a:rPr>
              <a:t>,  </a:t>
            </a:r>
            <a:r>
              <a:rPr lang="ko-KR" altLang="en-US" sz="2400" u="sng" spc="-300" dirty="0" smtClean="0">
                <a:latin typeface="HY견명조" pitchFamily="18" charset="-127"/>
                <a:ea typeface="HY견명조" pitchFamily="18" charset="-127"/>
              </a:rPr>
              <a:t>형평성  개선</a:t>
            </a:r>
            <a:endParaRPr lang="en-US" altLang="ko-KR" sz="2400" u="sng" spc="-300" dirty="0" smtClean="0">
              <a:latin typeface="HY견명조" pitchFamily="18" charset="-127"/>
              <a:ea typeface="HY견명조" pitchFamily="18" charset="-127"/>
            </a:endParaRPr>
          </a:p>
          <a:p>
            <a:pPr algn="just">
              <a:buFont typeface="굴림" pitchFamily="50" charset="-127"/>
              <a:buNone/>
            </a:pPr>
            <a:endParaRPr lang="en-US" altLang="ko-KR" sz="1200" b="1" dirty="0" smtClean="0"/>
          </a:p>
          <a:p>
            <a:pPr algn="just"/>
            <a:r>
              <a:rPr lang="ko-KR" altLang="en-US" sz="2800" b="1" spc="700" dirty="0" smtClean="0">
                <a:solidFill>
                  <a:srgbClr val="0000FF"/>
                </a:solidFill>
                <a:latin typeface="2008서울남산체 EB" pitchFamily="18" charset="-127"/>
                <a:ea typeface="2008서울남산체 EB" pitchFamily="18" charset="-127"/>
              </a:rPr>
              <a:t>주 요 내 용</a:t>
            </a:r>
            <a:endParaRPr lang="en-US" altLang="ko-KR" sz="2800" spc="700" dirty="0" smtClean="0">
              <a:solidFill>
                <a:srgbClr val="0000FF"/>
              </a:solidFill>
              <a:latin typeface="2008서울남산체 EB" pitchFamily="18" charset="-127"/>
              <a:ea typeface="2008서울남산체 EB" pitchFamily="18" charset="-127"/>
            </a:endParaRPr>
          </a:p>
          <a:p>
            <a:pPr algn="just">
              <a:buNone/>
            </a:pP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    기여율 인상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기준소득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7% =&gt; 9%(5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년간 단계적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algn="just">
              <a:buNone/>
            </a:pP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지급률 인하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: 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연간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1.9% =&gt; 1.7%(20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년간 단계적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algn="just">
              <a:buNone/>
            </a:pP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지급개시연령 연장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: 60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세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=&gt; 65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세</a:t>
            </a:r>
            <a:endParaRPr lang="en-US" altLang="ko-KR" sz="24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just">
              <a:buNone/>
            </a:pP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기여금 납부기간 연장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: 33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년 </a:t>
            </a: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=&gt; 36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년</a:t>
            </a:r>
            <a:endParaRPr lang="en-US" altLang="ko-KR" sz="24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just">
              <a:buNone/>
            </a:pPr>
            <a:r>
              <a:rPr lang="en-US" altLang="ko-KR" sz="2400" spc="-150" dirty="0" smtClean="0"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ko-KR" altLang="en-US" sz="2400" spc="-150" dirty="0" smtClean="0">
                <a:latin typeface="HY견명조" pitchFamily="18" charset="-127"/>
                <a:ea typeface="HY견명조" pitchFamily="18" charset="-127"/>
              </a:rPr>
              <a:t>기타 개정 내용</a:t>
            </a:r>
            <a:endParaRPr lang="en-US" altLang="ko-KR" sz="24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just">
              <a:buNone/>
            </a:pP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      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유족연금지급률 조정</a:t>
            </a: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,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분할연금제도</a:t>
            </a: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, 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장해연금 개선</a:t>
            </a: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,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수급요건 완화</a:t>
            </a:r>
            <a:r>
              <a:rPr lang="en-US" altLang="ko-KR" sz="1800" u="sng" dirty="0" smtClean="0">
                <a:latin typeface="2008서울한강체 M" pitchFamily="18" charset="-127"/>
                <a:ea typeface="2008서울한강체 M" pitchFamily="18" charset="-127"/>
              </a:rPr>
              <a:t>(10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년</a:t>
            </a:r>
            <a:r>
              <a:rPr lang="en-US" altLang="ko-KR" sz="1800" u="sng" dirty="0" smtClean="0">
                <a:latin typeface="2008서울한강체 M" pitchFamily="18" charset="-127"/>
                <a:ea typeface="2008서울한강체 M" pitchFamily="18" charset="-127"/>
              </a:rPr>
              <a:t>)</a:t>
            </a:r>
          </a:p>
          <a:p>
            <a:pPr algn="just">
              <a:buNone/>
            </a:pPr>
            <a:r>
              <a:rPr lang="ko-KR" altLang="en-US" sz="1800" dirty="0" smtClean="0">
                <a:latin typeface="2008서울한강체 M" pitchFamily="18" charset="-127"/>
                <a:ea typeface="2008서울한강체 M" pitchFamily="18" charset="-127"/>
              </a:rPr>
              <a:t>      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소득재분배</a:t>
            </a:r>
            <a:r>
              <a:rPr lang="ko-KR" altLang="en-US" sz="1800" dirty="0" smtClean="0">
                <a:latin typeface="2008서울한강체 M" pitchFamily="18" charset="-127"/>
                <a:ea typeface="2008서울한강체 M" pitchFamily="18" charset="-127"/>
              </a:rPr>
              <a:t> </a:t>
            </a: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,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기준소득상한</a:t>
            </a: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,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지급정지 및 소득심사 강화</a:t>
            </a:r>
            <a:r>
              <a:rPr lang="en-US" altLang="ko-KR" sz="1800" dirty="0" smtClean="0">
                <a:latin typeface="2008서울한강체 M" pitchFamily="18" charset="-127"/>
                <a:ea typeface="2008서울한강체 M" pitchFamily="18" charset="-127"/>
              </a:rPr>
              <a:t>, </a:t>
            </a:r>
            <a:r>
              <a:rPr lang="ko-KR" altLang="en-US" sz="1800" u="sng" dirty="0" smtClean="0">
                <a:latin typeface="2008서울한강체 M" pitchFamily="18" charset="-127"/>
                <a:ea typeface="2008서울한강체 M" pitchFamily="18" charset="-127"/>
              </a:rPr>
              <a:t>기존연금 동결 등</a:t>
            </a:r>
            <a:r>
              <a:rPr lang="en-US" altLang="ko-KR" sz="1800" u="sng" dirty="0" smtClean="0">
                <a:latin typeface="2008서울한강체 M" pitchFamily="18" charset="-127"/>
                <a:ea typeface="2008서울한강체 M" pitchFamily="18" charset="-127"/>
              </a:rPr>
              <a:t> </a:t>
            </a:r>
            <a:endParaRPr lang="ko-KR" altLang="en-US" sz="2400" u="sng" dirty="0" smtClean="0">
              <a:latin typeface="2008서울한강체 M" pitchFamily="18" charset="-127"/>
              <a:ea typeface="2008서울한강체 M" pitchFamily="18" charset="-127"/>
            </a:endParaRPr>
          </a:p>
        </p:txBody>
      </p: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공무원연금법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(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개정안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)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개요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주요내용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지급률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 해설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95536" y="1268760"/>
          <a:ext cx="8352929" cy="5250997"/>
        </p:xfrm>
        <a:graphic>
          <a:graphicData uri="http://schemas.openxmlformats.org/drawingml/2006/table">
            <a:tbl>
              <a:tblPr/>
              <a:tblGrid>
                <a:gridCol w="796617"/>
                <a:gridCol w="787957"/>
                <a:gridCol w="196268"/>
                <a:gridCol w="1047723"/>
                <a:gridCol w="969794"/>
                <a:gridCol w="1073701"/>
                <a:gridCol w="1402738"/>
                <a:gridCol w="1177607"/>
                <a:gridCol w="900524"/>
              </a:tblGrid>
              <a:tr h="24691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연간 지급률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퇴직 당시 </a:t>
                      </a:r>
                      <a:r>
                        <a:rPr lang="en-US" altLang="ko-KR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</a:t>
                      </a:r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재직자 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기준</a:t>
                      </a:r>
                      <a:r>
                        <a:rPr lang="en-US" altLang="ko-KR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(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현행법 적용 시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190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만원인 경우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)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69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2016</a:t>
                      </a:r>
                      <a:r>
                        <a:rPr lang="ko-KR" altLang="en-US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FF00"/>
                          </a:solidFill>
                          <a:latin typeface="2008서울남산체 EB"/>
                        </a:rPr>
                        <a:t>1.878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/>
                        </a:rPr>
                        <a:t>임용연도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/>
                        </a:rPr>
                        <a:t>퇴직연도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지급률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연금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차액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인하율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2017</a:t>
                      </a:r>
                      <a:r>
                        <a:rPr lang="ko-KR" altLang="en-US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FF00"/>
                          </a:solidFill>
                          <a:latin typeface="2008서울남산체 EB"/>
                        </a:rPr>
                        <a:t>1.856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1995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2015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38%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1,900,000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2018</a:t>
                      </a:r>
                      <a:r>
                        <a:rPr lang="ko-KR" altLang="en-US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FF00"/>
                          </a:solidFill>
                          <a:latin typeface="2008서울남산체 EB"/>
                        </a:rPr>
                        <a:t>1.834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2000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2020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37.670%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1,883,500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16,500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0.87%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2019</a:t>
                      </a:r>
                      <a:r>
                        <a:rPr lang="ko-KR" altLang="en-US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1.812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2005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2025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36.970%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1,848,500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51,500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2.71%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FFFF00"/>
                          </a:solidFill>
                          <a:latin typeface="2008서울남산체 EB"/>
                        </a:rPr>
                        <a:t>2020</a:t>
                      </a:r>
                      <a:r>
                        <a:rPr lang="ko-KR" altLang="en-US" sz="1600" b="0" i="0" u="none" strike="noStrike">
                          <a:solidFill>
                            <a:srgbClr val="FFFF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FF00"/>
                          </a:solidFill>
                          <a:latin typeface="2008서울남산체 EB"/>
                        </a:rPr>
                        <a:t>1.790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2010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2030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36.110%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1,805,500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94,500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4.97%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9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2021</a:t>
                      </a:r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1.780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2015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2035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35.150%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1,757,500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142,500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7.50%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2022</a:t>
                      </a:r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1.770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퇴직 당시 </a:t>
                      </a:r>
                      <a:r>
                        <a:rPr lang="en-US" altLang="ko-KR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25</a:t>
                      </a:r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재직자 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기준</a:t>
                      </a:r>
                      <a:r>
                        <a:rPr lang="en-US" altLang="ko-KR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(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현행법 적용 시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190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만원인 경우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)</a:t>
                      </a:r>
                      <a:endParaRPr lang="ko-KR" altLang="en-US" sz="1600" b="1" i="0" u="none" strike="noStrike" dirty="0" smtClean="0">
                        <a:solidFill>
                          <a:srgbClr val="0000FF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69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2023</a:t>
                      </a:r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1.760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/>
                        </a:rPr>
                        <a:t>임용연도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/>
                        </a:rPr>
                        <a:t>퇴직연도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지급률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연금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차액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인하율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chemeClr val="tx1"/>
                          </a:solidFill>
                          <a:latin typeface="2008서울남산체 EB"/>
                        </a:rPr>
                        <a:t>2024</a:t>
                      </a:r>
                      <a:r>
                        <a:rPr lang="ko-KR" altLang="en-US" sz="1600" b="0" i="0" u="none" strike="noStrike">
                          <a:solidFill>
                            <a:schemeClr val="tx1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1.750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1990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2015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47.5%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1,900,000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chemeClr val="tx1"/>
                          </a:solidFill>
                          <a:latin typeface="2008서울남산체 EB"/>
                        </a:rPr>
                        <a:t>2025</a:t>
                      </a:r>
                      <a:r>
                        <a:rPr lang="ko-KR" altLang="en-US" sz="1600" b="0" i="0" u="none" strike="noStrike">
                          <a:solidFill>
                            <a:schemeClr val="tx1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1.740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1995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2020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47.170%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1,886,800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13,200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0.69%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2026</a:t>
                      </a:r>
                      <a:r>
                        <a:rPr lang="ko-KR" altLang="en-US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1.736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2000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2025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46.470%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1,858,800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41,200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2.17%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2027</a:t>
                      </a:r>
                      <a:r>
                        <a:rPr lang="ko-KR" altLang="en-US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1.732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2005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2030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45.610%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1,824,400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75,600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3.98%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9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2028</a:t>
                      </a:r>
                      <a:r>
                        <a:rPr lang="ko-KR" altLang="en-US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1.728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2010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2035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44.650%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1,786,000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114,000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6.00%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2029</a:t>
                      </a:r>
                      <a:r>
                        <a:rPr lang="ko-KR" altLang="en-US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1.724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퇴직 당시 </a:t>
                      </a:r>
                      <a:r>
                        <a:rPr lang="en-US" altLang="ko-KR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30</a:t>
                      </a:r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재직자 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기준</a:t>
                      </a:r>
                      <a:r>
                        <a:rPr lang="en-US" altLang="ko-KR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(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현행법 적용 시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190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만원인 경우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)</a:t>
                      </a:r>
                      <a:endParaRPr lang="ko-KR" altLang="en-US" sz="1600" b="1" i="0" u="none" strike="noStrike" dirty="0" smtClean="0">
                        <a:solidFill>
                          <a:srgbClr val="0000FF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69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2030</a:t>
                      </a:r>
                      <a:r>
                        <a:rPr lang="ko-KR" altLang="en-US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1.720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/>
                        </a:rPr>
                        <a:t>임용연도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rgbClr val="0000FF"/>
                          </a:solidFill>
                          <a:latin typeface="HY견명조"/>
                        </a:rPr>
                        <a:t>퇴직연도</a:t>
                      </a:r>
                      <a:endParaRPr lang="ko-KR" altLang="en-US" sz="1600" b="1" i="0" u="none" strike="noStrike" dirty="0">
                        <a:solidFill>
                          <a:srgbClr val="0000FF"/>
                        </a:solidFill>
                        <a:latin typeface="HY견명조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지급률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연금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차액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rgbClr val="0000FF"/>
                          </a:solidFill>
                          <a:latin typeface="HY견명조"/>
                        </a:rPr>
                        <a:t>인하율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2031</a:t>
                      </a:r>
                      <a:r>
                        <a:rPr lang="ko-KR" altLang="en-US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1.716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1985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2015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57%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1,900,000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2032</a:t>
                      </a:r>
                      <a:r>
                        <a:rPr lang="ko-KR" altLang="en-US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1.712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1990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2020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56.670%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1,889,000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11,000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0.58%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2033</a:t>
                      </a:r>
                      <a:r>
                        <a:rPr lang="ko-KR" altLang="en-US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1.708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1995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2025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55.970%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1,865,666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34,333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1.81%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5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2034</a:t>
                      </a:r>
                      <a:r>
                        <a:rPr lang="ko-KR" altLang="en-US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1.704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2000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2030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55.110%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1,837,000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63,000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3.32%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9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2035</a:t>
                      </a:r>
                      <a:r>
                        <a:rPr lang="ko-KR" altLang="en-US" sz="1600" b="0" i="0" u="none" strike="noStrike">
                          <a:solidFill>
                            <a:srgbClr val="FF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FF0000"/>
                          </a:solidFill>
                          <a:latin typeface="2008서울남산체 EB"/>
                        </a:rPr>
                        <a:t>1.700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2005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2035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년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54.150%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1,805,000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     </a:t>
                      </a:r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95,000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5.00%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260648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주요내용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기여금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 해설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251520" y="1124744"/>
          <a:ext cx="8640961" cy="5472606"/>
        </p:xfrm>
        <a:graphic>
          <a:graphicData uri="http://schemas.openxmlformats.org/drawingml/2006/table">
            <a:tbl>
              <a:tblPr/>
              <a:tblGrid>
                <a:gridCol w="1233319"/>
                <a:gridCol w="1159023"/>
                <a:gridCol w="178312"/>
                <a:gridCol w="950993"/>
                <a:gridCol w="1287236"/>
                <a:gridCol w="1352498"/>
                <a:gridCol w="1277359"/>
                <a:gridCol w="1202221"/>
              </a:tblGrid>
              <a:tr h="41951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기여율 변경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20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solidFill>
                            <a:srgbClr val="002060"/>
                          </a:solidFill>
                          <a:latin typeface="2008서울남산체 EB"/>
                        </a:rPr>
                        <a:t>기준소득에 따른 기여금 인상액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58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연도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기여율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급여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2060"/>
                          </a:solidFill>
                          <a:latin typeface="2008서울남산체 EB"/>
                        </a:rPr>
                        <a:t>2,500,000</a:t>
                      </a:r>
                      <a:endParaRPr lang="en-US" altLang="ko-KR" sz="2000" b="0" i="0" u="none" strike="noStrike" dirty="0">
                        <a:solidFill>
                          <a:srgbClr val="00206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2060"/>
                          </a:solidFill>
                          <a:latin typeface="2008서울남산체 EB"/>
                        </a:rPr>
                        <a:t>3,000,000</a:t>
                      </a:r>
                      <a:endParaRPr lang="en-US" altLang="ko-KR" sz="2000" b="0" i="0" u="none" strike="noStrike" dirty="0">
                        <a:solidFill>
                          <a:srgbClr val="00206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2060"/>
                          </a:solidFill>
                          <a:latin typeface="2008서울남산체 EB"/>
                        </a:rPr>
                        <a:t>4,000,000</a:t>
                      </a:r>
                      <a:endParaRPr lang="en-US" altLang="ko-KR" sz="2000" b="0" i="0" u="none" strike="noStrike" dirty="0">
                        <a:solidFill>
                          <a:srgbClr val="00206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2060"/>
                          </a:solidFill>
                          <a:latin typeface="2008서울남산체 EB"/>
                        </a:rPr>
                        <a:t>5,000,000</a:t>
                      </a:r>
                      <a:endParaRPr lang="en-US" altLang="ko-KR" sz="2000" b="0" i="0" u="none" strike="noStrike" dirty="0">
                        <a:solidFill>
                          <a:srgbClr val="00206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58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2015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7.00%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현행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175,000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210,000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280,000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350,000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2016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8.00%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개정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200,000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240,000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320,000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400,000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인상률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14.29%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인상액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25,000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50,000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2017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8.25%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개정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206,250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247,500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330,000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412,500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인상률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17.86%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인상액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31,250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37,500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50,000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62,500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2018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8.50%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개정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212,500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255,000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340,000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425,000 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인상률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21.43%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인상액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37,500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45,000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60,000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75,000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2019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8.75%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개정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218,750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262,500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350,000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437,500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인상률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25.00%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인상액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43,750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52,500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70,000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87,500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95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2020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9.00%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2008서울한강체 M"/>
                        </a:rPr>
                        <a:t>개정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225,000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270,000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360,000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450,000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58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인상률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2008서울남산체 EB"/>
                        </a:rPr>
                        <a:t>28.57%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2008서울한강체 M"/>
                        </a:rPr>
                        <a:t>인상액</a:t>
                      </a:r>
                    </a:p>
                  </a:txBody>
                  <a:tcPr marL="9053" marR="9053" marT="90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50,000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60,000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80,000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100,000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주요내용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소득재분배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 해설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251520" y="1340768"/>
          <a:ext cx="8568951" cy="5255837"/>
        </p:xfrm>
        <a:graphic>
          <a:graphicData uri="http://schemas.openxmlformats.org/drawingml/2006/table">
            <a:tbl>
              <a:tblPr/>
              <a:tblGrid>
                <a:gridCol w="936104"/>
                <a:gridCol w="1152128"/>
                <a:gridCol w="1440160"/>
                <a:gridCol w="1512168"/>
                <a:gridCol w="1080120"/>
                <a:gridCol w="288032"/>
                <a:gridCol w="1080120"/>
                <a:gridCol w="1080119"/>
              </a:tblGrid>
              <a:tr h="288032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sng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소득재분배 </a:t>
                      </a:r>
                      <a:r>
                        <a:rPr lang="ko-KR" altLang="en-US" sz="2000" b="0" i="0" u="sng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적용 </a:t>
                      </a:r>
                      <a:r>
                        <a:rPr lang="ko-KR" altLang="en-US" sz="2000" b="0" i="0" u="sng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산정표</a:t>
                      </a:r>
                      <a:r>
                        <a:rPr lang="en-US" altLang="ko-KR" sz="2000" b="0" i="0" u="sng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2000" b="0" i="0" u="sng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개정안</a:t>
                      </a:r>
                      <a:r>
                        <a:rPr lang="en-US" altLang="ko-KR" sz="2000" b="0" i="0" u="sng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sng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국민연금과 비교</a:t>
                      </a:r>
                      <a:endParaRPr lang="en-US" altLang="ko-KR" sz="2000" b="0" i="0" u="sng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2167">
                <a:tc gridSpan="4"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최근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년간 공무원 전체 평균보수 가정치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=&gt;</a:t>
                      </a: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400</a:t>
                      </a: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단위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: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만원</a:t>
                      </a:r>
                    </a:p>
                  </a:txBody>
                  <a:tcPr marL="8628" marR="8628" marT="86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6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단계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개인소득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소득구간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적용비율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적용소득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적용소득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비교액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110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0.3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300.00%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255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75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0.4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216.67%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282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265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17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190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0.5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175.00%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333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295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38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210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0.6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150.00%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315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305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270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0.7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133.33%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360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335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25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290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0.8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121.43%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352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345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7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350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0.9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112.50%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394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375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19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370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1.0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105.56%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391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385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6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1.1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100.00%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415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15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450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1.2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95.45%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425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510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1.3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91.67%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468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455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13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1.4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88.46%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469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465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590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1.5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85.71%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506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495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11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630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1.6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83.33%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525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515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계층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640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이상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81.25%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520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520</a:t>
                      </a: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 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628" marR="8628" marT="86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539552" y="260648"/>
            <a:ext cx="5721054" cy="648072"/>
            <a:chOff x="205" y="595"/>
            <a:chExt cx="2148" cy="337"/>
          </a:xfrm>
        </p:grpSpPr>
        <p:pic>
          <p:nvPicPr>
            <p:cNvPr id="5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372" y="653"/>
              <a:ext cx="1825" cy="2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주요내용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소득재분배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적용산정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740352" y="620688"/>
            <a:ext cx="1152128" cy="394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/>
                </a:solidFill>
                <a:latin typeface="2008서울남산체 EB" pitchFamily="18" charset="-127"/>
                <a:ea typeface="2008서울남산체 EB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2008서울남산체 EB" pitchFamily="18" charset="-127"/>
                <a:ea typeface="2008서울남산체 EB" pitchFamily="18" charset="-127"/>
              </a:rPr>
              <a:t>단위 </a:t>
            </a:r>
            <a:r>
              <a:rPr lang="en-US" altLang="ko-KR" sz="1400" dirty="0" smtClean="0">
                <a:solidFill>
                  <a:schemeClr val="tx1"/>
                </a:solidFill>
                <a:latin typeface="2008서울남산체 EB" pitchFamily="18" charset="-127"/>
                <a:ea typeface="2008서울남산체 EB" pitchFamily="18" charset="-127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2008서울남산체 EB" pitchFamily="18" charset="-127"/>
                <a:ea typeface="2008서울남산체 EB" pitchFamily="18" charset="-127"/>
              </a:rPr>
              <a:t>만원</a:t>
            </a:r>
            <a:r>
              <a:rPr lang="en-US" altLang="ko-KR" sz="1400" dirty="0" smtClean="0">
                <a:solidFill>
                  <a:schemeClr val="tx1"/>
                </a:solidFill>
                <a:latin typeface="2008서울남산체 EB" pitchFamily="18" charset="-127"/>
                <a:ea typeface="2008서울남산체 EB" pitchFamily="18" charset="-127"/>
              </a:rPr>
              <a:t>)</a:t>
            </a:r>
            <a:endParaRPr lang="ko-KR" altLang="en-US" sz="1400" dirty="0">
              <a:solidFill>
                <a:schemeClr val="tx1"/>
              </a:solidFill>
              <a:latin typeface="2008서울남산체 EB" pitchFamily="18" charset="-127"/>
              <a:ea typeface="2008서울남산체 EB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51520" y="1052736"/>
          <a:ext cx="8640958" cy="5616629"/>
        </p:xfrm>
        <a:graphic>
          <a:graphicData uri="http://schemas.openxmlformats.org/drawingml/2006/table">
            <a:tbl>
              <a:tblPr/>
              <a:tblGrid>
                <a:gridCol w="563322"/>
                <a:gridCol w="834924"/>
                <a:gridCol w="905339"/>
                <a:gridCol w="905339"/>
                <a:gridCol w="905339"/>
                <a:gridCol w="905339"/>
                <a:gridCol w="905339"/>
                <a:gridCol w="905339"/>
                <a:gridCol w="905339"/>
                <a:gridCol w="905339"/>
              </a:tblGrid>
              <a:tr h="32763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임  용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30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년재직 연금액 변경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1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년재직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1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연금액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변경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699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직급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현행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개정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감액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감액률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현행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개정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감액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감액률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6997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급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1986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0.00%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350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341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2.57%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1991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286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4.67%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350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327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6.57%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274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8.67%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350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323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7.71%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2006</a:t>
                      </a:r>
                      <a:r>
                        <a:rPr lang="ko-KR" altLang="en-US" sz="18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259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13.67%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350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317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9.43%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369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252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16.00%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350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318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9.14%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7637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급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1986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245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245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0.00%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291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290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0.34%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1991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245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2.45%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291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283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2.75%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245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5.31%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291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283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2.75%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2006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245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223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8.98%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291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282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3.09%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</a:tr>
              <a:tr h="3369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245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222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9.39%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291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288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1.03%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</a:tr>
              <a:tr h="327637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급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1986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202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0.00%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0.42%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1991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202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1.49%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2.09%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202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3.47%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1.26%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327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2006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202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4.95%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0.00%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69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2016</a:t>
                      </a:r>
                      <a:r>
                        <a:rPr lang="ko-KR" altLang="en-US" sz="18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202</a:t>
                      </a:r>
                    </a:p>
                  </a:txBody>
                  <a:tcPr marL="6773" marR="6773" marT="6773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3.47%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239</a:t>
                      </a:r>
                    </a:p>
                  </a:txBody>
                  <a:tcPr marL="6773" marR="6773" marT="6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248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-3.77%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주요내용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지급연령조정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 해설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539552" y="1556792"/>
          <a:ext cx="7920880" cy="3816424"/>
        </p:xfrm>
        <a:graphic>
          <a:graphicData uri="http://schemas.openxmlformats.org/drawingml/2006/table">
            <a:tbl>
              <a:tblPr/>
              <a:tblGrid>
                <a:gridCol w="4634984"/>
                <a:gridCol w="1642948"/>
                <a:gridCol w="1642948"/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시 </a:t>
                      </a:r>
                      <a:r>
                        <a:rPr lang="ko-KR" altLang="en-US" sz="2400" b="1" i="0" u="none" strike="noStrike" dirty="0" smtClean="0">
                          <a:solidFill>
                            <a:schemeClr val="tx1"/>
                          </a:solidFill>
                          <a:latin typeface="2008서울남산체 EB"/>
                        </a:rPr>
                        <a:t> 행  년  도</a:t>
                      </a:r>
                      <a:endParaRPr lang="ko-KR" altLang="en-US" sz="2400" b="1" i="0" u="none" strike="noStrike" dirty="0">
                        <a:solidFill>
                          <a:schemeClr val="tx1"/>
                        </a:solidFill>
                        <a:latin typeface="2008서울남산체 EB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i="0" u="none" strike="noStrike">
                          <a:solidFill>
                            <a:schemeClr val="tx1"/>
                          </a:solidFill>
                          <a:latin typeface="2008서울남산체 EB"/>
                        </a:rPr>
                        <a:t>기간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1" i="0" u="none" strike="noStrike" dirty="0">
                          <a:solidFill>
                            <a:schemeClr val="tx1"/>
                          </a:solidFill>
                          <a:latin typeface="2008서울남산체 EB"/>
                        </a:rPr>
                        <a:t>연령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2016</a:t>
                      </a:r>
                      <a:r>
                        <a:rPr lang="ko-KR" altLang="en-US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년부터 </a:t>
                      </a:r>
                      <a:r>
                        <a:rPr lang="en-US" altLang="ko-KR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2021</a:t>
                      </a:r>
                      <a:r>
                        <a:rPr lang="ko-KR" altLang="en-US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년까지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6</a:t>
                      </a:r>
                      <a:r>
                        <a:rPr lang="ko-KR" altLang="en-US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60</a:t>
                      </a:r>
                      <a:r>
                        <a:rPr lang="ko-KR" altLang="en-US" sz="2400" b="1" i="0" u="none" strike="noStrike" dirty="0">
                          <a:solidFill>
                            <a:srgbClr val="0000FF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2022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년부터 </a:t>
                      </a:r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2023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년까지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</a:t>
                      </a:r>
                      <a:r>
                        <a:rPr lang="ko-KR" altLang="en-US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61</a:t>
                      </a:r>
                      <a:r>
                        <a:rPr lang="ko-KR" altLang="en-US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2024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년부터 </a:t>
                      </a:r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2026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년까지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</a:t>
                      </a:r>
                      <a:r>
                        <a:rPr lang="ko-KR" altLang="en-US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62</a:t>
                      </a:r>
                      <a:r>
                        <a:rPr lang="ko-KR" altLang="en-US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2027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년부터 </a:t>
                      </a:r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2029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년까지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</a:t>
                      </a:r>
                      <a:r>
                        <a:rPr lang="ko-KR" altLang="en-US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63</a:t>
                      </a:r>
                      <a:r>
                        <a:rPr lang="ko-KR" altLang="en-US" sz="2400" b="1" i="0" u="none" strike="noStrike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2030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년부터 </a:t>
                      </a:r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2032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년까지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64</a:t>
                      </a:r>
                      <a:r>
                        <a:rPr lang="ko-KR" altLang="en-US" sz="24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11560" y="5589240"/>
            <a:ext cx="7632848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적용 대상 </a:t>
            </a:r>
            <a:r>
              <a:rPr lang="en-US" altLang="ko-KR" sz="1400" dirty="0" smtClean="0">
                <a:solidFill>
                  <a:srgbClr val="FF0000"/>
                </a:solidFill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</a:rPr>
              <a:t>1996</a:t>
            </a:r>
            <a:r>
              <a:rPr lang="ko-KR" altLang="en-US" sz="1400" dirty="0" smtClean="0">
                <a:solidFill>
                  <a:schemeClr val="tx1"/>
                </a:solidFill>
              </a:rPr>
              <a:t>년 </a:t>
            </a:r>
            <a:r>
              <a:rPr lang="en-US" altLang="ko-KR" sz="1400" dirty="0" smtClean="0">
                <a:solidFill>
                  <a:schemeClr val="tx1"/>
                </a:solidFill>
              </a:rPr>
              <a:t>~ 2009</a:t>
            </a:r>
            <a:r>
              <a:rPr lang="ko-KR" altLang="en-US" sz="1400" dirty="0" smtClean="0">
                <a:solidFill>
                  <a:schemeClr val="tx1"/>
                </a:solidFill>
              </a:rPr>
              <a:t>년 임용 또는 동일기간의 경력을 합산했던 </a:t>
            </a:r>
            <a:r>
              <a:rPr lang="en-US" altLang="ko-KR" sz="1400" dirty="0" smtClean="0">
                <a:solidFill>
                  <a:schemeClr val="tx1"/>
                </a:solidFill>
              </a:rPr>
              <a:t>2010</a:t>
            </a:r>
            <a:r>
              <a:rPr lang="ko-KR" altLang="en-US" sz="1400" dirty="0" smtClean="0">
                <a:solidFill>
                  <a:schemeClr val="tx1"/>
                </a:solidFill>
              </a:rPr>
              <a:t>년 이후 임용자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r>
              <a:rPr lang="ko-KR" altLang="en-US" sz="1400" dirty="0" smtClean="0">
                <a:solidFill>
                  <a:srgbClr val="0000FF"/>
                </a:solidFill>
              </a:rPr>
              <a:t>적용 제외 </a:t>
            </a:r>
            <a:r>
              <a:rPr lang="en-US" altLang="ko-KR" sz="1400" dirty="0" smtClean="0">
                <a:solidFill>
                  <a:srgbClr val="0000FF"/>
                </a:solidFill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</a:rPr>
              <a:t>1995</a:t>
            </a:r>
            <a:r>
              <a:rPr lang="ko-KR" altLang="en-US" sz="1400" dirty="0" smtClean="0">
                <a:solidFill>
                  <a:schemeClr val="tx1"/>
                </a:solidFill>
              </a:rPr>
              <a:t>년 이전 임용 또는 동일기간의 경력을 합산했던 </a:t>
            </a:r>
            <a:r>
              <a:rPr lang="en-US" altLang="ko-KR" sz="1400" dirty="0" smtClean="0">
                <a:solidFill>
                  <a:schemeClr val="tx1"/>
                </a:solidFill>
              </a:rPr>
              <a:t>2001</a:t>
            </a:r>
            <a:r>
              <a:rPr lang="ko-KR" altLang="en-US" sz="1400" dirty="0" smtClean="0">
                <a:solidFill>
                  <a:schemeClr val="tx1"/>
                </a:solidFill>
              </a:rPr>
              <a:t>년 이전 임용자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주요내용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재직기간조정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 해설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67544" y="1340768"/>
          <a:ext cx="8064896" cy="2016224"/>
        </p:xfrm>
        <a:graphic>
          <a:graphicData uri="http://schemas.openxmlformats.org/drawingml/2006/table">
            <a:tbl>
              <a:tblPr/>
              <a:tblGrid>
                <a:gridCol w="3384376"/>
                <a:gridCol w="864096"/>
                <a:gridCol w="2520280"/>
                <a:gridCol w="1296144"/>
              </a:tblGrid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i="0" u="none" strike="noStrike" dirty="0" smtClean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재직기간</a:t>
                      </a:r>
                      <a:r>
                        <a:rPr lang="en-US" altLang="ko-KR" sz="2000" b="1" i="0" u="none" strike="noStrike" dirty="0" smtClean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(2016</a:t>
                      </a:r>
                      <a:r>
                        <a:rPr lang="ko-KR" altLang="en-US" sz="2000" b="1" i="0" u="none" strike="noStrike" dirty="0" smtClean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기준</a:t>
                      </a:r>
                      <a:r>
                        <a:rPr lang="en-US" altLang="ko-KR" sz="2000" b="1" i="0" u="none" strike="noStrike" dirty="0" smtClean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)</a:t>
                      </a:r>
                      <a:endParaRPr lang="ko-KR" altLang="en-US" sz="2000" b="1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8283" marR="8283" marT="82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2008서울남산체 EB"/>
                        </a:rPr>
                        <a:t>상한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i="0" u="none" strike="noStrike" dirty="0" err="1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임용년도</a:t>
                      </a:r>
                      <a:endParaRPr lang="ko-KR" altLang="en-US" sz="2000" b="1" i="0" u="none" strike="noStrike" dirty="0">
                        <a:solidFill>
                          <a:srgbClr val="000000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i="0" u="none" strike="noStrike" dirty="0" smtClean="0">
                          <a:solidFill>
                            <a:srgbClr val="000000"/>
                          </a:solidFill>
                          <a:latin typeface="2008서울남산체 EB"/>
                        </a:rPr>
                        <a:t>비  고</a:t>
                      </a:r>
                      <a:endParaRPr lang="ko-KR" altLang="en-US" sz="2000" b="1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17</a:t>
                      </a:r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이상 </a:t>
                      </a:r>
                      <a:r>
                        <a:rPr lang="en-US" altLang="ko-KR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21</a:t>
                      </a:r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미만</a:t>
                      </a:r>
                    </a:p>
                  </a:txBody>
                  <a:tcPr marL="8283" marR="8283" marT="82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34</a:t>
                      </a:r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1995~1998</a:t>
                      </a:r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2000" b="1" i="0" u="none" strike="noStrike" dirty="0" smtClean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15</a:t>
                      </a:r>
                      <a:r>
                        <a:rPr lang="ko-KR" altLang="en-US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이상 </a:t>
                      </a:r>
                      <a:r>
                        <a:rPr lang="en-US" altLang="ko-KR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17</a:t>
                      </a:r>
                      <a:r>
                        <a:rPr lang="ko-KR" altLang="en-US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미만</a:t>
                      </a:r>
                    </a:p>
                  </a:txBody>
                  <a:tcPr marL="8283" marR="8283" marT="82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35</a:t>
                      </a:r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1999~2000</a:t>
                      </a:r>
                      <a:r>
                        <a:rPr lang="ko-KR" altLang="en-US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latin typeface="2008서울남산체 EB"/>
                      </a:endParaRP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 smtClean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15</a:t>
                      </a:r>
                      <a:r>
                        <a:rPr lang="ko-KR" altLang="en-US" sz="2000" b="1" i="0" u="none" strike="noStrike" dirty="0" smtClean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</a:t>
                      </a:r>
                      <a:r>
                        <a:rPr lang="ko-KR" altLang="en-US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미만</a:t>
                      </a:r>
                    </a:p>
                  </a:txBody>
                  <a:tcPr marL="8283" marR="8283" marT="82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36</a:t>
                      </a:r>
                      <a:r>
                        <a:rPr lang="ko-KR" altLang="en-US" sz="2000" b="1" i="0" u="none" strike="noStrike" dirty="0">
                          <a:solidFill>
                            <a:srgbClr val="00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i="0" u="none" strike="noStrike" dirty="0" smtClean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2001</a:t>
                      </a:r>
                      <a:r>
                        <a:rPr lang="ko-KR" altLang="en-US" sz="2000" b="1" i="0" u="none" strike="noStrike" dirty="0" smtClean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년 </a:t>
                      </a:r>
                      <a:r>
                        <a:rPr lang="ko-KR" altLang="en-US" sz="2000" b="1" i="0" u="none" strike="noStrike" dirty="0">
                          <a:solidFill>
                            <a:srgbClr val="FF0000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이후</a:t>
                      </a: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2000" b="1" i="0" u="none" strike="noStrike" dirty="0">
                        <a:solidFill>
                          <a:srgbClr val="FF0000"/>
                        </a:solidFill>
                        <a:latin typeface="2008서울남산체 EB"/>
                      </a:endParaRPr>
                    </a:p>
                  </a:txBody>
                  <a:tcPr marL="8283" marR="8283" marT="8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67544" y="3573016"/>
          <a:ext cx="8064896" cy="3096345"/>
        </p:xfrm>
        <a:graphic>
          <a:graphicData uri="http://schemas.openxmlformats.org/drawingml/2006/table">
            <a:tbl>
              <a:tblPr/>
              <a:tblGrid>
                <a:gridCol w="1598578"/>
                <a:gridCol w="1598578"/>
                <a:gridCol w="1598578"/>
                <a:gridCol w="1598578"/>
                <a:gridCol w="1670584"/>
              </a:tblGrid>
              <a:tr h="39785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임용연도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퇴직연도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재직기간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적용기간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적용규정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1995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2031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34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21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 미만</a:t>
                      </a:r>
                      <a:b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17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 이상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805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1996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2032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34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05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1997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2033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34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05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1998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2034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34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05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1999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2035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35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17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 미만</a:t>
                      </a:r>
                      <a:b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 이상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05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2000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2036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35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78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2001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2037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36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15</a:t>
                      </a:r>
                      <a:r>
                        <a:rPr lang="ko-KR" altLang="en-US" sz="2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 미만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63"/>
              <a:ext cx="1825" cy="1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기타내용</a:t>
              </a:r>
              <a:r>
                <a:rPr kumimoji="1" lang="en-US" altLang="ko-KR" sz="2400" b="1" dirty="0" smtClean="0">
                  <a:solidFill>
                    <a:srgbClr val="FFFF00"/>
                  </a:solidFill>
                  <a:effectLst/>
                </a:rPr>
                <a:t>-</a:t>
              </a: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유족연금 등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 해설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99592" y="1556793"/>
            <a:ext cx="7416824" cy="479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rgbClr val="FF0000"/>
                </a:solidFill>
              </a:rPr>
              <a:t> 유족연금 조정 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r>
              <a:rPr lang="en-US" altLang="ko-KR" dirty="0" smtClean="0">
                <a:solidFill>
                  <a:srgbClr val="0000FF"/>
                </a:solidFill>
              </a:rPr>
              <a:t>70%</a:t>
            </a:r>
            <a:r>
              <a:rPr lang="en-US" altLang="ko-KR" dirty="0" smtClean="0">
                <a:solidFill>
                  <a:srgbClr val="FF0000"/>
                </a:solidFill>
              </a:rPr>
              <a:t> =&gt; 60% </a:t>
            </a:r>
            <a:r>
              <a:rPr lang="en-US" altLang="ko-KR" dirty="0" smtClean="0">
                <a:solidFill>
                  <a:srgbClr val="0000FF"/>
                </a:solidFill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</a:rPr>
              <a:t>현재 </a:t>
            </a:r>
            <a:r>
              <a:rPr lang="ko-KR" altLang="en-US" dirty="0" err="1" smtClean="0">
                <a:solidFill>
                  <a:srgbClr val="0000FF"/>
                </a:solidFill>
              </a:rPr>
              <a:t>유족연금자</a:t>
            </a:r>
            <a:r>
              <a:rPr lang="ko-KR" altLang="en-US" dirty="0" smtClean="0">
                <a:solidFill>
                  <a:srgbClr val="0000FF"/>
                </a:solidFill>
              </a:rPr>
              <a:t> </a:t>
            </a:r>
            <a:r>
              <a:rPr lang="ko-KR" altLang="en-US" dirty="0" err="1" smtClean="0">
                <a:solidFill>
                  <a:srgbClr val="0000FF"/>
                </a:solidFill>
              </a:rPr>
              <a:t>변경없음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rgbClr val="FFFF00"/>
                </a:solidFill>
              </a:rPr>
              <a:t> 분할연금 도입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이혼 </a:t>
            </a:r>
            <a:r>
              <a:rPr lang="en-US" altLang="ko-KR" dirty="0" smtClean="0">
                <a:solidFill>
                  <a:schemeClr val="tx1"/>
                </a:solidFill>
              </a:rPr>
              <a:t>(5</a:t>
            </a:r>
            <a:r>
              <a:rPr lang="ko-KR" altLang="en-US" dirty="0" smtClean="0">
                <a:solidFill>
                  <a:schemeClr val="tx1"/>
                </a:solidFill>
              </a:rPr>
              <a:t>년 이상</a:t>
            </a:r>
            <a:r>
              <a:rPr lang="en-US" altLang="ko-KR" dirty="0" smtClean="0">
                <a:solidFill>
                  <a:schemeClr val="tx1"/>
                </a:solidFill>
              </a:rPr>
              <a:t>, 65</a:t>
            </a:r>
            <a:r>
              <a:rPr lang="ko-KR" altLang="en-US" dirty="0" smtClean="0">
                <a:solidFill>
                  <a:schemeClr val="tx1"/>
                </a:solidFill>
              </a:rPr>
              <a:t>세 지급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rgbClr val="0000FF"/>
                </a:solidFill>
              </a:rPr>
              <a:t>소멸 복권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rgbClr val="0000FF"/>
                </a:solidFill>
              </a:rPr>
              <a:t> 장해연금 개선 </a:t>
            </a:r>
            <a:r>
              <a:rPr lang="en-US" altLang="ko-KR" dirty="0" smtClean="0">
                <a:solidFill>
                  <a:srgbClr val="0000FF"/>
                </a:solidFill>
              </a:rPr>
              <a:t>: </a:t>
            </a:r>
            <a:r>
              <a:rPr lang="ko-KR" altLang="en-US" dirty="0" err="1" smtClean="0">
                <a:solidFill>
                  <a:srgbClr val="0000FF"/>
                </a:solidFill>
              </a:rPr>
              <a:t>비공무</a:t>
            </a:r>
            <a:r>
              <a:rPr lang="ko-KR" altLang="en-US" dirty="0" smtClean="0">
                <a:solidFill>
                  <a:srgbClr val="0000FF"/>
                </a:solidFill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</a:rPr>
              <a:t>공무의 </a:t>
            </a:r>
            <a:r>
              <a:rPr lang="en-US" altLang="ko-KR" dirty="0" smtClean="0">
                <a:solidFill>
                  <a:srgbClr val="0000FF"/>
                </a:solidFill>
              </a:rPr>
              <a:t>50%)</a:t>
            </a: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altLang="ko-KR" dirty="0" smtClean="0">
                <a:solidFill>
                  <a:srgbClr val="0000FF"/>
                </a:solidFill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</a:rPr>
              <a:t>수급요건 조정 </a:t>
            </a:r>
            <a:r>
              <a:rPr lang="en-US" altLang="ko-KR" dirty="0" smtClean="0">
                <a:solidFill>
                  <a:srgbClr val="0000FF"/>
                </a:solidFill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</a:rPr>
              <a:t>재직기간 </a:t>
            </a:r>
            <a:r>
              <a:rPr lang="en-US" altLang="ko-KR" dirty="0" smtClean="0">
                <a:solidFill>
                  <a:srgbClr val="0000FF"/>
                </a:solidFill>
              </a:rPr>
              <a:t>20</a:t>
            </a:r>
            <a:r>
              <a:rPr lang="ko-KR" altLang="en-US" dirty="0" smtClean="0">
                <a:solidFill>
                  <a:srgbClr val="0000FF"/>
                </a:solidFill>
              </a:rPr>
              <a:t>년 </a:t>
            </a:r>
            <a:r>
              <a:rPr lang="en-US" altLang="ko-KR" dirty="0" smtClean="0">
                <a:solidFill>
                  <a:srgbClr val="0000FF"/>
                </a:solidFill>
              </a:rPr>
              <a:t>=&gt; 10</a:t>
            </a:r>
            <a:r>
              <a:rPr lang="ko-KR" altLang="en-US" dirty="0" smtClean="0">
                <a:solidFill>
                  <a:srgbClr val="0000FF"/>
                </a:solidFill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   (</a:t>
            </a:r>
            <a:r>
              <a:rPr lang="ko-KR" altLang="en-US" sz="1600" dirty="0" smtClean="0">
                <a:solidFill>
                  <a:schemeClr val="tx1"/>
                </a:solidFill>
              </a:rPr>
              <a:t>현 재직자부터 적용</a:t>
            </a:r>
            <a:r>
              <a:rPr lang="en-US" altLang="ko-KR" sz="1600" dirty="0" smtClean="0">
                <a:solidFill>
                  <a:schemeClr val="tx1"/>
                </a:solidFill>
              </a:rPr>
              <a:t>, 5</a:t>
            </a:r>
            <a:r>
              <a:rPr lang="ko-KR" altLang="en-US" sz="1600" dirty="0" smtClean="0">
                <a:solidFill>
                  <a:schemeClr val="tx1"/>
                </a:solidFill>
              </a:rPr>
              <a:t>년 이내 퇴직자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일시금</a:t>
            </a:r>
            <a:r>
              <a:rPr lang="ko-KR" altLang="en-US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rgbClr val="0000FF"/>
                </a:solidFill>
              </a:rPr>
              <a:t>개선 </a:t>
            </a:r>
            <a:r>
              <a:rPr lang="en-US" altLang="ko-KR" sz="1600" dirty="0" smtClean="0">
                <a:solidFill>
                  <a:srgbClr val="0000FF"/>
                </a:solidFill>
              </a:rPr>
              <a:t>78% =&gt; 97.5%)</a:t>
            </a:r>
          </a:p>
          <a:p>
            <a:pPr>
              <a:buFont typeface="Wingdings" pitchFamily="2" charset="2"/>
              <a:buChar char="Ø"/>
            </a:pPr>
            <a:r>
              <a:rPr lang="en-US" altLang="ko-KR" dirty="0" smtClean="0">
                <a:solidFill>
                  <a:srgbClr val="0000FF"/>
                </a:solidFill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</a:rPr>
              <a:t>기존연금 동결 </a:t>
            </a:r>
            <a:r>
              <a:rPr lang="en-US" altLang="ko-KR" dirty="0" smtClean="0">
                <a:solidFill>
                  <a:srgbClr val="0000FF"/>
                </a:solidFill>
              </a:rPr>
              <a:t>: 2020</a:t>
            </a:r>
            <a:r>
              <a:rPr lang="ko-KR" altLang="en-US" dirty="0" smtClean="0">
                <a:solidFill>
                  <a:srgbClr val="0000FF"/>
                </a:solidFill>
              </a:rPr>
              <a:t>년까지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쟁송 여지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지급정지 확대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전부 또는 일부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평균임금 </a:t>
            </a:r>
            <a:r>
              <a:rPr lang="en-US" altLang="ko-KR" dirty="0" smtClean="0">
                <a:solidFill>
                  <a:schemeClr val="tx1"/>
                </a:solidFill>
              </a:rPr>
              <a:t>=&gt; </a:t>
            </a:r>
            <a:r>
              <a:rPr lang="ko-KR" altLang="en-US" dirty="0" smtClean="0">
                <a:solidFill>
                  <a:schemeClr val="tx1"/>
                </a:solidFill>
              </a:rPr>
              <a:t>평균연금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소득상한 조정 </a:t>
            </a:r>
            <a:r>
              <a:rPr lang="en-US" altLang="ko-KR" dirty="0" smtClean="0">
                <a:solidFill>
                  <a:schemeClr val="tx1"/>
                </a:solidFill>
              </a:rPr>
              <a:t>: 1.8</a:t>
            </a:r>
            <a:r>
              <a:rPr lang="ko-KR" altLang="en-US" dirty="0" smtClean="0">
                <a:solidFill>
                  <a:schemeClr val="tx1"/>
                </a:solidFill>
              </a:rPr>
              <a:t>배 </a:t>
            </a:r>
            <a:r>
              <a:rPr lang="en-US" altLang="ko-KR" dirty="0" smtClean="0">
                <a:solidFill>
                  <a:schemeClr val="tx1"/>
                </a:solidFill>
              </a:rPr>
              <a:t>=&gt; 1.6</a:t>
            </a:r>
            <a:r>
              <a:rPr lang="ko-KR" altLang="en-US" dirty="0" smtClean="0">
                <a:solidFill>
                  <a:schemeClr val="tx1"/>
                </a:solidFill>
              </a:rPr>
              <a:t>배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전체평균기준소득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48"/>
              <a:ext cx="1825" cy="21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연금개정안평가 및 연금투쟁회고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39552" y="2060848"/>
            <a:ext cx="8136904" cy="456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rgbClr val="FFFF00"/>
                </a:solidFill>
              </a:rPr>
              <a:t> </a:t>
            </a:r>
            <a:r>
              <a:rPr lang="ko-KR" altLang="en-US" sz="2400" dirty="0" err="1" smtClean="0">
                <a:solidFill>
                  <a:srgbClr val="FFFF00"/>
                </a:solidFill>
              </a:rPr>
              <a:t>소득대체율</a:t>
            </a:r>
            <a:r>
              <a:rPr lang="ko-KR" altLang="en-US" sz="2400" dirty="0" smtClean="0">
                <a:solidFill>
                  <a:srgbClr val="FFFF00"/>
                </a:solidFill>
              </a:rPr>
              <a:t> </a:t>
            </a:r>
            <a:r>
              <a:rPr lang="en-US" altLang="ko-KR" sz="2400" dirty="0" smtClean="0">
                <a:solidFill>
                  <a:srgbClr val="FFFF00"/>
                </a:solidFill>
              </a:rPr>
              <a:t>: </a:t>
            </a:r>
            <a:r>
              <a:rPr lang="ko-KR" altLang="en-US" sz="2400" dirty="0" smtClean="0">
                <a:solidFill>
                  <a:srgbClr val="FFFF00"/>
                </a:solidFill>
              </a:rPr>
              <a:t>소폭 인하 적정수준 </a:t>
            </a:r>
            <a:r>
              <a:rPr lang="en-US" altLang="ko-KR" sz="2400" dirty="0" smtClean="0">
                <a:solidFill>
                  <a:srgbClr val="FFFF00"/>
                </a:solidFill>
              </a:rPr>
              <a:t>(</a:t>
            </a:r>
            <a:r>
              <a:rPr lang="ko-KR" altLang="en-US" sz="2400" dirty="0" smtClean="0">
                <a:solidFill>
                  <a:srgbClr val="FFFF00"/>
                </a:solidFill>
              </a:rPr>
              <a:t>재직기간 보완</a:t>
            </a:r>
            <a:r>
              <a:rPr lang="en-US" altLang="ko-KR" sz="2400" dirty="0" smtClean="0">
                <a:solidFill>
                  <a:srgbClr val="FFFF00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/>
              <a:t> </a:t>
            </a:r>
            <a:r>
              <a:rPr lang="ko-KR" altLang="en-US" sz="2400" dirty="0" smtClean="0"/>
              <a:t>기여금 및 부담금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인상폭 부담 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동일비용 개선</a:t>
            </a:r>
            <a:r>
              <a:rPr lang="en-US" altLang="ko-KR" sz="2400" dirty="0" smtClean="0"/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rgbClr val="0000FF"/>
                </a:solidFill>
              </a:rPr>
              <a:t> </a:t>
            </a:r>
            <a:r>
              <a:rPr lang="ko-KR" altLang="en-US" sz="2400" dirty="0" smtClean="0">
                <a:solidFill>
                  <a:srgbClr val="0000FF"/>
                </a:solidFill>
              </a:rPr>
              <a:t>형평성 </a:t>
            </a:r>
            <a:r>
              <a:rPr lang="en-US" altLang="ko-KR" sz="2400" dirty="0" smtClean="0">
                <a:solidFill>
                  <a:srgbClr val="0000FF"/>
                </a:solidFill>
              </a:rPr>
              <a:t>: </a:t>
            </a:r>
            <a:r>
              <a:rPr lang="ko-KR" altLang="en-US" sz="2400" dirty="0" smtClean="0">
                <a:solidFill>
                  <a:srgbClr val="0000FF"/>
                </a:solidFill>
              </a:rPr>
              <a:t>소득재분배 기능 미흡</a:t>
            </a:r>
            <a:endParaRPr lang="en-US" altLang="ko-KR" sz="2400" dirty="0" smtClean="0">
              <a:solidFill>
                <a:srgbClr val="0000FF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재정안정성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정부 책임 규정 미흡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</a:rPr>
              <a:t>퇴직금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충당부채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운영제도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연금운영제도 개선 미흡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</a:rPr>
              <a:t>공단 개선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chemeClr val="tx1"/>
                </a:solidFill>
              </a:rPr>
              <a:t> 기타 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u="sng" dirty="0" smtClean="0">
                <a:solidFill>
                  <a:srgbClr val="0000FF"/>
                </a:solidFill>
              </a:rPr>
              <a:t>장해연금</a:t>
            </a:r>
            <a:r>
              <a:rPr lang="en-US" altLang="ko-KR" sz="2400" u="sng" dirty="0" smtClean="0">
                <a:solidFill>
                  <a:srgbClr val="0000FF"/>
                </a:solidFill>
              </a:rPr>
              <a:t>,</a:t>
            </a:r>
            <a:r>
              <a:rPr lang="ko-KR" altLang="en-US" sz="2400" u="sng" dirty="0" smtClean="0">
                <a:solidFill>
                  <a:srgbClr val="0000FF"/>
                </a:solidFill>
              </a:rPr>
              <a:t> 수급요건</a:t>
            </a:r>
            <a:r>
              <a:rPr lang="en-US" altLang="ko-KR" sz="2400" dirty="0" smtClean="0">
                <a:solidFill>
                  <a:srgbClr val="0000FF"/>
                </a:solidFill>
              </a:rPr>
              <a:t>, </a:t>
            </a:r>
            <a:r>
              <a:rPr lang="ko-KR" altLang="en-US" sz="2400" u="sng" dirty="0" smtClean="0">
                <a:solidFill>
                  <a:srgbClr val="FF0000"/>
                </a:solidFill>
              </a:rPr>
              <a:t>연금 동결</a:t>
            </a:r>
            <a:r>
              <a:rPr lang="en-US" altLang="ko-KR" sz="2400" u="sng" dirty="0" smtClean="0">
                <a:solidFill>
                  <a:srgbClr val="FF0000"/>
                </a:solidFill>
              </a:rPr>
              <a:t>, </a:t>
            </a:r>
            <a:r>
              <a:rPr lang="ko-KR" altLang="en-US" sz="2400" u="sng" dirty="0" smtClean="0">
                <a:solidFill>
                  <a:srgbClr val="FF0000"/>
                </a:solidFill>
              </a:rPr>
              <a:t>소득심사</a:t>
            </a:r>
            <a:endParaRPr lang="ko-KR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1196752"/>
            <a:ext cx="4032448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u="sng" dirty="0" smtClean="0">
                <a:solidFill>
                  <a:srgbClr val="FFFF00"/>
                </a:solidFill>
                <a:latin typeface="HY백송B" pitchFamily="18" charset="-127"/>
                <a:ea typeface="HY백송B" pitchFamily="18" charset="-127"/>
              </a:rPr>
              <a:t>연금개정안</a:t>
            </a:r>
            <a:r>
              <a:rPr lang="ko-KR" altLang="en-US" sz="3200" u="sng" dirty="0" smtClean="0">
                <a:solidFill>
                  <a:srgbClr val="FF0000"/>
                </a:solidFill>
                <a:latin typeface="HY백송B" pitchFamily="18" charset="-127"/>
                <a:ea typeface="HY백송B" pitchFamily="18" charset="-127"/>
              </a:rPr>
              <a:t> 평가</a:t>
            </a:r>
            <a:endParaRPr lang="ko-KR" altLang="en-US" sz="3200" u="sng" dirty="0">
              <a:solidFill>
                <a:srgbClr val="FF0000"/>
              </a:solidFill>
              <a:latin typeface="HY백송B" pitchFamily="18" charset="-127"/>
              <a:ea typeface="HY백송B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48"/>
              <a:ext cx="1825" cy="21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연금개혁 이후 추진방안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39552" y="1988840"/>
            <a:ext cx="8136904" cy="2234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rgbClr val="FFFF00"/>
                </a:solidFill>
              </a:rPr>
              <a:t> 직급간 보수 격차 적정화 추진 </a:t>
            </a:r>
            <a:r>
              <a:rPr lang="en-US" altLang="ko-KR" sz="2400" dirty="0" smtClean="0">
                <a:solidFill>
                  <a:srgbClr val="FFFF00"/>
                </a:solidFill>
              </a:rPr>
              <a:t>(</a:t>
            </a:r>
            <a:r>
              <a:rPr lang="ko-KR" altLang="en-US" sz="2400" dirty="0" smtClean="0">
                <a:solidFill>
                  <a:srgbClr val="FFFF00"/>
                </a:solidFill>
              </a:rPr>
              <a:t>상하간 격차 조정</a:t>
            </a:r>
            <a:r>
              <a:rPr lang="en-US" altLang="ko-KR" sz="2400" dirty="0" smtClean="0">
                <a:solidFill>
                  <a:srgbClr val="FFFF00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/>
              <a:t> </a:t>
            </a:r>
            <a:r>
              <a:rPr lang="ko-KR" altLang="en-US" sz="2400" dirty="0" smtClean="0"/>
              <a:t>지급개시 연장에 따른 소득공백 해소방안 강구</a:t>
            </a:r>
            <a:endParaRPr lang="en-US" altLang="ko-KR" sz="2400" dirty="0" smtClean="0"/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rgbClr val="0000FF"/>
                </a:solidFill>
              </a:rPr>
              <a:t> </a:t>
            </a:r>
            <a:r>
              <a:rPr lang="ko-KR" altLang="en-US" sz="2400" dirty="0" smtClean="0">
                <a:solidFill>
                  <a:srgbClr val="0000FF"/>
                </a:solidFill>
              </a:rPr>
              <a:t>경찰</a:t>
            </a:r>
            <a:r>
              <a:rPr lang="en-US" altLang="ko-KR" sz="2400" dirty="0" smtClean="0">
                <a:solidFill>
                  <a:srgbClr val="0000FF"/>
                </a:solidFill>
              </a:rPr>
              <a:t>, </a:t>
            </a:r>
            <a:r>
              <a:rPr lang="ko-KR" altLang="en-US" sz="2400" dirty="0" smtClean="0">
                <a:solidFill>
                  <a:srgbClr val="0000FF"/>
                </a:solidFill>
              </a:rPr>
              <a:t>소방 등 </a:t>
            </a:r>
            <a:r>
              <a:rPr lang="ko-KR" altLang="en-US" sz="2400" dirty="0" err="1" smtClean="0">
                <a:solidFill>
                  <a:srgbClr val="0000FF"/>
                </a:solidFill>
              </a:rPr>
              <a:t>특수직</a:t>
            </a:r>
            <a:r>
              <a:rPr lang="ko-KR" altLang="en-US" sz="2400" dirty="0" smtClean="0">
                <a:solidFill>
                  <a:srgbClr val="0000FF"/>
                </a:solidFill>
              </a:rPr>
              <a:t> 공무원 제도 개선 논의 등</a:t>
            </a:r>
            <a:endParaRPr lang="en-US" altLang="ko-KR" sz="2400" dirty="0" smtClean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1268760"/>
            <a:ext cx="3312368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u="sng" dirty="0" smtClean="0">
                <a:solidFill>
                  <a:srgbClr val="0000FF"/>
                </a:solidFill>
                <a:latin typeface="HY백송B" pitchFamily="18" charset="-127"/>
                <a:ea typeface="HY백송B" pitchFamily="18" charset="-127"/>
              </a:rPr>
              <a:t>인사정책 개선</a:t>
            </a:r>
            <a:endParaRPr lang="ko-KR" altLang="en-US" sz="3200" u="sng" dirty="0">
              <a:solidFill>
                <a:srgbClr val="0000FF"/>
              </a:solidFill>
              <a:latin typeface="HY백송B" pitchFamily="18" charset="-127"/>
              <a:ea typeface="HY백송B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568" y="4221088"/>
            <a:ext cx="3312368" cy="752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u="sng" dirty="0" err="1" smtClean="0">
                <a:solidFill>
                  <a:schemeClr val="tx1"/>
                </a:solidFill>
                <a:latin typeface="HY백송B" pitchFamily="18" charset="-127"/>
                <a:ea typeface="HY백송B" pitchFamily="18" charset="-127"/>
              </a:rPr>
              <a:t>공적연금</a:t>
            </a:r>
            <a:r>
              <a:rPr lang="ko-KR" altLang="en-US" sz="3200" u="sng" dirty="0" smtClean="0">
                <a:solidFill>
                  <a:schemeClr val="tx1"/>
                </a:solidFill>
                <a:latin typeface="HY백송B" pitchFamily="18" charset="-127"/>
                <a:ea typeface="HY백송B" pitchFamily="18" charset="-127"/>
              </a:rPr>
              <a:t> 강화</a:t>
            </a:r>
            <a:endParaRPr lang="ko-KR" altLang="en-US" sz="3200" u="sng" dirty="0">
              <a:solidFill>
                <a:schemeClr val="tx1"/>
              </a:solidFill>
              <a:latin typeface="HY백송B" pitchFamily="18" charset="-127"/>
              <a:ea typeface="HY백송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1560" y="5085184"/>
            <a:ext cx="770485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공적연금</a:t>
            </a:r>
            <a:r>
              <a:rPr lang="ko-KR" altLang="en-US" dirty="0" smtClean="0">
                <a:solidFill>
                  <a:schemeClr val="tx1"/>
                </a:solidFill>
              </a:rPr>
              <a:t> 강화와 노후빈곤 해소를 위한 </a:t>
            </a:r>
            <a:r>
              <a:rPr lang="ko-KR" altLang="en-US" dirty="0" err="1" smtClean="0">
                <a:solidFill>
                  <a:schemeClr val="tx1"/>
                </a:solidFill>
              </a:rPr>
              <a:t>사회적기구</a:t>
            </a:r>
            <a:r>
              <a:rPr lang="ko-KR" altLang="en-US" dirty="0" smtClean="0">
                <a:solidFill>
                  <a:schemeClr val="tx1"/>
                </a:solidFill>
              </a:rPr>
              <a:t> 설치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국민연금명목소득대체율</a:t>
            </a:r>
            <a:r>
              <a:rPr lang="ko-KR" altLang="en-US" dirty="0" smtClean="0">
                <a:solidFill>
                  <a:schemeClr val="tx1"/>
                </a:solidFill>
              </a:rPr>
              <a:t> 조정 및 재정지원 방안 마련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39552" y="476672"/>
            <a:ext cx="5721054" cy="717010"/>
            <a:chOff x="205" y="595"/>
            <a:chExt cx="2148" cy="337"/>
          </a:xfrm>
        </p:grpSpPr>
        <p:pic>
          <p:nvPicPr>
            <p:cNvPr id="7" name="Picture 19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r="69717"/>
            <a:stretch>
              <a:fillRect/>
            </a:stretch>
          </p:blipFill>
          <p:spPr bwMode="auto">
            <a:xfrm>
              <a:off x="205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0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69717"/>
            <a:stretch>
              <a:fillRect/>
            </a:stretch>
          </p:blipFill>
          <p:spPr bwMode="auto">
            <a:xfrm>
              <a:off x="1773" y="595"/>
              <a:ext cx="580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1" descr="bar06"/>
            <p:cNvPicPr>
              <a:picLocks noChangeAspect="1" noChangeArrowheads="1"/>
            </p:cNvPicPr>
            <p:nvPr/>
          </p:nvPicPr>
          <p:blipFill>
            <a:blip r:embed="rId3" cstate="print"/>
            <a:srcRect l="29878" r="29878"/>
            <a:stretch>
              <a:fillRect/>
            </a:stretch>
          </p:blipFill>
          <p:spPr bwMode="auto">
            <a:xfrm>
              <a:off x="784" y="595"/>
              <a:ext cx="1004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72" y="648"/>
              <a:ext cx="1825" cy="21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algn="dist">
                <a:lnSpc>
                  <a:spcPct val="125000"/>
                </a:lnSpc>
                <a:defRPr/>
              </a:pPr>
              <a:r>
                <a:rPr kumimoji="1" lang="ko-KR" altLang="en-US" sz="2400" b="1" dirty="0" smtClean="0">
                  <a:solidFill>
                    <a:srgbClr val="FF0000"/>
                  </a:solidFill>
                  <a:effectLst/>
                </a:rPr>
                <a:t> </a:t>
              </a:r>
              <a:r>
                <a:rPr kumimoji="1" lang="ko-KR" altLang="en-US" sz="2400" b="1" dirty="0" smtClean="0">
                  <a:solidFill>
                    <a:srgbClr val="FFFF00"/>
                  </a:solidFill>
                  <a:effectLst/>
                </a:rPr>
                <a:t>연금개정안평가 및 연금투쟁회고</a:t>
              </a:r>
              <a:endParaRPr kumimoji="1" lang="ko-KR" altLang="en-US" sz="2400" b="1" dirty="0">
                <a:solidFill>
                  <a:srgbClr val="FFFF00"/>
                </a:solidFill>
                <a:effectLst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11560" y="1484784"/>
            <a:ext cx="8136904" cy="456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rgbClr val="FF0000"/>
                </a:solidFill>
              </a:rPr>
              <a:t> 투쟁선도 </a:t>
            </a:r>
            <a:r>
              <a:rPr lang="en-US" altLang="ko-KR" sz="2400" dirty="0" smtClean="0">
                <a:solidFill>
                  <a:srgbClr val="FF0000"/>
                </a:solidFill>
              </a:rPr>
              <a:t>: </a:t>
            </a:r>
            <a:r>
              <a:rPr lang="ko-KR" altLang="en-US" sz="2400" dirty="0" smtClean="0">
                <a:solidFill>
                  <a:srgbClr val="FF0000"/>
                </a:solidFill>
              </a:rPr>
              <a:t>공무원노조 최초로 투쟁선언 </a:t>
            </a:r>
            <a:r>
              <a:rPr lang="en-US" altLang="ko-KR" sz="2400" dirty="0" smtClean="0">
                <a:solidFill>
                  <a:srgbClr val="FF0000"/>
                </a:solidFill>
              </a:rPr>
              <a:t>(2014.02.11.)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rgbClr val="FFFF00"/>
                </a:solidFill>
              </a:rPr>
              <a:t> </a:t>
            </a:r>
            <a:r>
              <a:rPr lang="ko-KR" altLang="en-US" sz="2400" dirty="0" smtClean="0">
                <a:solidFill>
                  <a:srgbClr val="FFFF00"/>
                </a:solidFill>
              </a:rPr>
              <a:t>차별화 전략 </a:t>
            </a:r>
            <a:r>
              <a:rPr lang="en-US" altLang="ko-KR" sz="2400" dirty="0" smtClean="0">
                <a:solidFill>
                  <a:srgbClr val="FFFF00"/>
                </a:solidFill>
              </a:rPr>
              <a:t>: </a:t>
            </a:r>
            <a:r>
              <a:rPr lang="ko-KR" altLang="en-US" sz="2400" dirty="0" smtClean="0">
                <a:solidFill>
                  <a:srgbClr val="FFFF00"/>
                </a:solidFill>
              </a:rPr>
              <a:t>합법노조 지위 활용 대화와 투쟁 병행</a:t>
            </a:r>
            <a:endParaRPr lang="en-US" altLang="ko-KR" sz="24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rgbClr val="0000FF"/>
                </a:solidFill>
              </a:rPr>
              <a:t> </a:t>
            </a:r>
            <a:r>
              <a:rPr lang="ko-KR" altLang="en-US" sz="2400" dirty="0" smtClean="0">
                <a:solidFill>
                  <a:srgbClr val="0000FF"/>
                </a:solidFill>
              </a:rPr>
              <a:t>국민노후 보장 </a:t>
            </a:r>
            <a:r>
              <a:rPr lang="en-US" altLang="ko-KR" sz="2400" dirty="0" smtClean="0">
                <a:solidFill>
                  <a:srgbClr val="0000FF"/>
                </a:solidFill>
              </a:rPr>
              <a:t>: ‘</a:t>
            </a:r>
            <a:r>
              <a:rPr lang="ko-KR" altLang="en-US" sz="2400" dirty="0" smtClean="0">
                <a:solidFill>
                  <a:srgbClr val="0000FF"/>
                </a:solidFill>
              </a:rPr>
              <a:t>참회와 복원</a:t>
            </a:r>
            <a:r>
              <a:rPr lang="en-US" altLang="ko-KR" sz="2400" dirty="0" smtClean="0">
                <a:solidFill>
                  <a:srgbClr val="0000FF"/>
                </a:solidFill>
              </a:rPr>
              <a:t>’(2014.09.27.)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일치단결투쟁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분열 없는 단결투쟁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집행부 강화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rgbClr val="0000FF"/>
                </a:solidFill>
              </a:rPr>
              <a:t> </a:t>
            </a:r>
            <a:r>
              <a:rPr lang="ko-KR" altLang="en-US" sz="2400" dirty="0" smtClean="0">
                <a:solidFill>
                  <a:srgbClr val="0000FF"/>
                </a:solidFill>
              </a:rPr>
              <a:t>실리와 명분 </a:t>
            </a:r>
            <a:r>
              <a:rPr lang="en-US" altLang="ko-KR" sz="2400" dirty="0" smtClean="0">
                <a:solidFill>
                  <a:srgbClr val="0000FF"/>
                </a:solidFill>
              </a:rPr>
              <a:t>: </a:t>
            </a:r>
            <a:r>
              <a:rPr lang="ko-KR" altLang="en-US" sz="2400" dirty="0" smtClean="0">
                <a:solidFill>
                  <a:srgbClr val="0000FF"/>
                </a:solidFill>
              </a:rPr>
              <a:t>조합원 권익보호</a:t>
            </a:r>
            <a:r>
              <a:rPr lang="en-US" altLang="ko-KR" sz="2400" dirty="0" smtClean="0">
                <a:solidFill>
                  <a:srgbClr val="0000FF"/>
                </a:solidFill>
              </a:rPr>
              <a:t>, </a:t>
            </a:r>
            <a:r>
              <a:rPr lang="ko-KR" altLang="en-US" sz="2400" dirty="0" smtClean="0">
                <a:solidFill>
                  <a:srgbClr val="FF0000"/>
                </a:solidFill>
              </a:rPr>
              <a:t>정치투쟁 지양</a:t>
            </a:r>
            <a:endParaRPr lang="en-US" altLang="ko-KR" sz="2400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합리적 대안 제시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개혁 이후 인사정책 개선추진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gnch.or.kr/data/file/all_uon_inquery/2072981640_iTU7ycF2_DUSRMAVHT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9040"/>
            <a:ext cx="418898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gnch.or.kr/data/editor/1411/thumb-31253181_1416301640.4849_800x4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6227" y="2564904"/>
            <a:ext cx="4047773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gnch.or.kr/data/file/all_uon_inquery/thumb-31253181_NxlfpDKr_poster01_800x6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71022" y="4110015"/>
            <a:ext cx="3672978" cy="274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gnch.or.kr/data/file/all_uon_news/2072981640_ym2YvGz6_xnwod05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69540" y="0"/>
            <a:ext cx="4074460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http://gnch.or.kr/data/file/all_uon_inquery/31253181_sroYgyWL_EBACB4ECA09C-21411537551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"/>
            <a:ext cx="4067944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gnch.or.kr/data/file/all_uon_inquery/thumb-2072981640_3yfEwLql_0807_gnch-metro.mp4_20140808_145902.923_800x4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564904"/>
            <a:ext cx="220878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gnch.or.kr/data/file/all_uon_inquery/2072981640_0KRU5buL_RUFDM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1844824"/>
            <a:ext cx="432079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8"/>
          <p:cNvSpPr>
            <a:spLocks noChangeArrowheads="1"/>
          </p:cNvSpPr>
          <p:nvPr/>
        </p:nvSpPr>
        <p:spPr bwMode="auto">
          <a:xfrm>
            <a:off x="1115616" y="548680"/>
            <a:ext cx="7560840" cy="46878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>
              <a:lnSpc>
                <a:spcPct val="85000"/>
              </a:lnSpc>
            </a:pP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바위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는 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죽은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 것이지만</a:t>
            </a:r>
            <a:r>
              <a:rPr kumimoji="1" lang="en-US" altLang="ko-KR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,</a:t>
            </a:r>
          </a:p>
          <a:p>
            <a:pPr algn="ctr">
              <a:lnSpc>
                <a:spcPct val="85000"/>
              </a:lnSpc>
            </a:pP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 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계란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은 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살아서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 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바위</a:t>
            </a:r>
            <a:r>
              <a:rPr kumimoji="1" lang="ko-KR" altLang="en-US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를 넘는다</a:t>
            </a:r>
            <a:r>
              <a:rPr kumimoji="1" lang="en-US" altLang="ko-KR" sz="3200" b="1" dirty="0" smtClean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Y백송B" pitchFamily="18" charset="-127"/>
                <a:ea typeface="HY백송B" pitchFamily="18" charset="-127"/>
              </a:rPr>
              <a:t>...</a:t>
            </a:r>
          </a:p>
          <a:p>
            <a:pPr algn="ctr">
              <a:lnSpc>
                <a:spcPct val="85000"/>
              </a:lnSpc>
            </a:pPr>
            <a:endParaRPr kumimoji="1" lang="en-US" altLang="ko-KR" sz="1050" b="1" dirty="0" smtClean="0">
              <a:solidFill>
                <a:srgbClr val="000000"/>
              </a:solidFill>
              <a:effectLst/>
            </a:endParaRPr>
          </a:p>
          <a:p>
            <a:pPr algn="ctr">
              <a:lnSpc>
                <a:spcPct val="85000"/>
              </a:lnSpc>
            </a:pPr>
            <a:r>
              <a:rPr kumimoji="1" lang="en-US" altLang="ko-KR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‘</a:t>
            </a: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연금개혁</a:t>
            </a:r>
            <a:r>
              <a:rPr kumimoji="1" lang="en-US" altLang="ko-KR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’</a:t>
            </a: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끝이 아니라 시작입니다</a:t>
            </a:r>
            <a:r>
              <a:rPr kumimoji="1" lang="en-US" altLang="ko-KR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.</a:t>
            </a:r>
          </a:p>
          <a:p>
            <a:pPr algn="just">
              <a:lnSpc>
                <a:spcPct val="85000"/>
              </a:lnSpc>
            </a:pPr>
            <a:r>
              <a:rPr kumimoji="1" lang="ko-KR" altLang="en-US" sz="2400" b="1" dirty="0" err="1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공노총은</a:t>
            </a: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 </a:t>
            </a:r>
            <a:r>
              <a:rPr kumimoji="1" lang="ko-KR" altLang="en-US" sz="2400" b="1" dirty="0" smtClean="0">
                <a:solidFill>
                  <a:srgbClr val="0000FF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합법노조</a:t>
            </a: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로서 차별화된 전략으로 </a:t>
            </a:r>
            <a:endParaRPr kumimoji="1" lang="en-US" altLang="ko-KR" sz="2400" b="1" dirty="0" smtClean="0">
              <a:solidFill>
                <a:schemeClr val="tx1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HY백송B" pitchFamily="18" charset="-127"/>
              <a:ea typeface="HY백송B" pitchFamily="18" charset="-127"/>
            </a:endParaRPr>
          </a:p>
          <a:p>
            <a:pPr algn="r">
              <a:lnSpc>
                <a:spcPct val="85000"/>
              </a:lnSpc>
            </a:pP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향후 투쟁에서도 반드시 승리할 것입니다</a:t>
            </a:r>
            <a:r>
              <a:rPr kumimoji="1" lang="en-US" altLang="ko-KR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.</a:t>
            </a:r>
          </a:p>
          <a:p>
            <a:pPr algn="ctr">
              <a:lnSpc>
                <a:spcPct val="85000"/>
              </a:lnSpc>
            </a:pP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단식과 집회</a:t>
            </a:r>
            <a:r>
              <a:rPr kumimoji="1" lang="en-US" altLang="ko-KR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 </a:t>
            </a: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등 각종 투쟁으로 수고하신 동지들이여</a:t>
            </a:r>
            <a:r>
              <a:rPr kumimoji="1" lang="en-US" altLang="ko-KR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!</a:t>
            </a:r>
          </a:p>
          <a:p>
            <a:pPr algn="ctr">
              <a:lnSpc>
                <a:spcPct val="85000"/>
              </a:lnSpc>
            </a:pPr>
            <a:r>
              <a:rPr kumimoji="1" lang="ko-KR" altLang="en-US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그대의 모습이 아름답습니다</a:t>
            </a:r>
            <a:r>
              <a:rPr kumimoji="1" lang="en-US" altLang="ko-KR" sz="2400" b="1" dirty="0" smtClean="0">
                <a:solidFill>
                  <a:schemeClr val="tx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HY백송B" pitchFamily="18" charset="-127"/>
                <a:ea typeface="HY백송B" pitchFamily="18" charset="-127"/>
              </a:rPr>
              <a:t>.</a:t>
            </a:r>
          </a:p>
          <a:p>
            <a:pPr algn="ctr">
              <a:lnSpc>
                <a:spcPct val="85000"/>
              </a:lnSpc>
            </a:pPr>
            <a:endParaRPr kumimoji="1" lang="en-US" altLang="ko-KR" sz="1100" b="1" dirty="0" smtClean="0">
              <a:solidFill>
                <a:schemeClr val="tx1"/>
              </a:solidFill>
              <a:effectLst/>
              <a:latin typeface="HY백송B" pitchFamily="18" charset="-127"/>
              <a:ea typeface="HY백송B" pitchFamily="18" charset="-127"/>
            </a:endParaRPr>
          </a:p>
          <a:p>
            <a:pPr algn="ctr">
              <a:lnSpc>
                <a:spcPct val="85000"/>
              </a:lnSpc>
            </a:pPr>
            <a:r>
              <a:rPr kumimoji="1" lang="ko-KR" altLang="en-US" sz="3200" b="1" dirty="0" smtClean="0">
                <a:ln>
                  <a:solidFill>
                    <a:srgbClr val="0000FF"/>
                  </a:solidFill>
                </a:ln>
                <a:solidFill>
                  <a:srgbClr val="00FFFF"/>
                </a:solidFill>
                <a:effectLst/>
                <a:latin typeface="HY백송B" pitchFamily="18" charset="-127"/>
                <a:ea typeface="HY백송B" pitchFamily="18" charset="-127"/>
              </a:rPr>
              <a:t>감사합니다</a:t>
            </a:r>
            <a:endParaRPr kumimoji="1" lang="ko-KR" altLang="en-US" sz="3200" b="1" dirty="0">
              <a:ln>
                <a:solidFill>
                  <a:srgbClr val="0000FF"/>
                </a:solidFill>
              </a:ln>
              <a:solidFill>
                <a:srgbClr val="00FFFF"/>
              </a:solidFill>
              <a:effectLst/>
              <a:latin typeface="HY백송B" pitchFamily="18" charset="-127"/>
              <a:ea typeface="HY백송B" pitchFamily="18" charset="-127"/>
            </a:endParaRPr>
          </a:p>
        </p:txBody>
      </p:sp>
      <p:pic>
        <p:nvPicPr>
          <p:cNvPr id="35844" name="Picture 7" descr="C:\Users\HOgnch\Desktop\연금PPT자료\로고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5300663"/>
            <a:ext cx="6954837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행정자치부-공무원노사관계 (8차본)_2007[1].05.0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행정자치부-공무원노사관계 (8차본)_2007[1].05.07</Template>
  <TotalTime>1652123</TotalTime>
  <Words>1931</Words>
  <Application>Microsoft Office PowerPoint</Application>
  <PresentationFormat>화면 슬라이드 쇼(4:3)</PresentationFormat>
  <Paragraphs>686</Paragraphs>
  <Slides>15</Slides>
  <Notes>15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15</vt:i4>
      </vt:variant>
    </vt:vector>
  </HeadingPairs>
  <TitlesOfParts>
    <vt:vector size="17" baseType="lpstr">
      <vt:lpstr>행정자치부-공무원노사관계 (8차본)_2007[1].05.07</vt:lpstr>
      <vt:lpstr>1_Office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전자상거래 동향 분석</dc:title>
  <dc:creator>행정자치부</dc:creator>
  <cp:lastModifiedBy>admin</cp:lastModifiedBy>
  <cp:revision>2997</cp:revision>
  <dcterms:created xsi:type="dcterms:W3CDTF">2007-04-06T02:01:06Z</dcterms:created>
  <dcterms:modified xsi:type="dcterms:W3CDTF">2015-06-07T04:44:26Z</dcterms:modified>
</cp:coreProperties>
</file>